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603" r:id="rId5"/>
    <p:sldId id="584" r:id="rId6"/>
    <p:sldId id="872" r:id="rId7"/>
    <p:sldId id="879" r:id="rId8"/>
    <p:sldId id="937" r:id="rId9"/>
    <p:sldId id="940" r:id="rId10"/>
    <p:sldId id="936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Lato" panose="020F0502020204030203" pitchFamily="34" charset="77"/>
      <p:regular r:id="rId18"/>
      <p:bold r:id="rId19"/>
      <p:italic r:id="rId20"/>
      <p:boldItalic r:id="rId21"/>
    </p:embeddedFont>
    <p:embeddedFont>
      <p:font typeface="Lato Black" panose="020F0502020204030203" pitchFamily="34" charset="77"/>
      <p:regular r:id="rId22"/>
      <p:bold r:id="rId23"/>
      <p:italic r:id="rId24"/>
      <p:boldItalic r:id="rId25"/>
    </p:embeddedFont>
    <p:embeddedFont>
      <p:font typeface="Lato Light" panose="020F0302020204030203" pitchFamily="34" charset="77"/>
      <p:regular r:id="rId26"/>
      <p:italic r:id="rId27"/>
    </p:embeddedFont>
  </p:embeddedFont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6F8FB"/>
    <a:srgbClr val="991B1E"/>
    <a:srgbClr val="FFD300"/>
    <a:srgbClr val="E4E3E1"/>
    <a:srgbClr val="8D8B8C"/>
    <a:srgbClr val="5F6871"/>
    <a:srgbClr val="3F4449"/>
    <a:srgbClr val="404A49"/>
    <a:srgbClr val="383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3627"/>
  </p:normalViewPr>
  <p:slideViewPr>
    <p:cSldViewPr snapToGrid="0">
      <p:cViewPr>
        <p:scale>
          <a:sx n="122" d="100"/>
          <a:sy n="122" d="100"/>
        </p:scale>
        <p:origin x="144" y="1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1BD6-766B-4D19-B75E-7E6A037A6BFB}" type="datetimeFigureOut">
              <a:rPr lang="en-US" smtClean="0"/>
              <a:t>8/17/23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302AA-81B1-4225-BC36-6DD3E8E987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4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D3C34-4FAE-4634-9621-7C1A1531823B}" type="datetimeFigureOut">
              <a:rPr lang="en-US" smtClean="0"/>
              <a:t>8/17/23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D1758-ED3D-4611-B861-63A1DF0322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45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sm.org/Articles/Policy/2020/March/ASM-Supports-CARES-Act-to-Combat-COVID-19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92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https://asm.org/Articles/Policy/2020/March/ASM-Supports-CARES-Act-to-Combat-COVID-19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615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031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811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593725" y="492067"/>
            <a:ext cx="6858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3FB635-F305-E342-A3B9-A224CA6E1D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258" y="166746"/>
            <a:ext cx="1748172" cy="40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9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 userDrawn="1">
          <p15:clr>
            <a:srgbClr val="FBAE40"/>
          </p15:clr>
        </p15:guide>
        <p15:guide id="2" pos="5384" userDrawn="1">
          <p15:clr>
            <a:srgbClr val="FBAE40"/>
          </p15:clr>
        </p15:guide>
        <p15:guide id="3" pos="374" userDrawn="1">
          <p15:clr>
            <a:srgbClr val="FBAE40"/>
          </p15:clr>
        </p15:guide>
        <p15:guide id="4" orient="horz" pos="306" userDrawn="1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alf Pictur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572001" y="0"/>
            <a:ext cx="4572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1374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4" y="1543050"/>
            <a:ext cx="3821113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5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51318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33912" y="1543050"/>
            <a:ext cx="251318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15406" y="1543050"/>
            <a:ext cx="251318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0918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93725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1525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560108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2937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508125" y="1543049"/>
            <a:ext cx="2546117" cy="1408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988464" y="1543049"/>
            <a:ext cx="2546117" cy="1408417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6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35" y="1134684"/>
            <a:ext cx="2415741" cy="3528796"/>
          </a:xfrm>
          <a:prstGeom prst="rect">
            <a:avLst/>
          </a:prstGeom>
        </p:spPr>
      </p:pic>
      <p:sp>
        <p:nvSpPr>
          <p:cNvPr id="4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720840" y="1695550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7877" y="1134684"/>
            <a:ext cx="2415741" cy="3528796"/>
          </a:xfrm>
          <a:prstGeom prst="rect">
            <a:avLst/>
          </a:prstGeom>
        </p:spPr>
      </p:pic>
      <p:sp>
        <p:nvSpPr>
          <p:cNvPr id="15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5022182" y="1695550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548" y="1439120"/>
            <a:ext cx="2415741" cy="3528796"/>
          </a:xfrm>
          <a:prstGeom prst="rect">
            <a:avLst/>
          </a:prstGeom>
        </p:spPr>
      </p:pic>
      <p:sp>
        <p:nvSpPr>
          <p:cNvPr id="17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7172853" y="1999986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7206" y="1439120"/>
            <a:ext cx="2415741" cy="3528796"/>
          </a:xfrm>
          <a:prstGeom prst="rect">
            <a:avLst/>
          </a:prstGeom>
        </p:spPr>
      </p:pic>
      <p:sp>
        <p:nvSpPr>
          <p:cNvPr id="19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2871511" y="1999986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5065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934" userDrawn="1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595314" y="1857487"/>
            <a:ext cx="7953374" cy="202687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129" y="1194045"/>
            <a:ext cx="2415741" cy="3528796"/>
          </a:xfrm>
          <a:prstGeom prst="rect">
            <a:avLst/>
          </a:prstGeom>
        </p:spPr>
      </p:pic>
      <p:sp>
        <p:nvSpPr>
          <p:cNvPr id="1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3961343" y="1754911"/>
            <a:ext cx="1204382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6311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595314" y="1543050"/>
            <a:ext cx="7953374" cy="96348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706" y="1142482"/>
            <a:ext cx="2415741" cy="3528796"/>
          </a:xfrm>
          <a:prstGeom prst="rect">
            <a:avLst/>
          </a:prstGeom>
        </p:spPr>
      </p:pic>
      <p:sp>
        <p:nvSpPr>
          <p:cNvPr id="14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5118011" y="1703348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263" y="1142482"/>
            <a:ext cx="2415741" cy="3528796"/>
          </a:xfrm>
          <a:prstGeom prst="rect">
            <a:avLst/>
          </a:prstGeom>
        </p:spPr>
      </p:pic>
      <p:sp>
        <p:nvSpPr>
          <p:cNvPr id="1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6750568" y="1703348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986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766" y="1194045"/>
            <a:ext cx="2415741" cy="3528796"/>
          </a:xfrm>
          <a:prstGeom prst="rect">
            <a:avLst/>
          </a:prstGeom>
        </p:spPr>
      </p:pic>
      <p:sp>
        <p:nvSpPr>
          <p:cNvPr id="14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2156071" y="1754911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323" y="1194045"/>
            <a:ext cx="2415741" cy="3528796"/>
          </a:xfrm>
          <a:prstGeom prst="rect">
            <a:avLst/>
          </a:prstGeom>
        </p:spPr>
      </p:pic>
      <p:sp>
        <p:nvSpPr>
          <p:cNvPr id="1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3788628" y="1754911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3811" y="1194045"/>
            <a:ext cx="2415741" cy="3528796"/>
          </a:xfrm>
          <a:prstGeom prst="rect">
            <a:avLst/>
          </a:prstGeom>
        </p:spPr>
      </p:pic>
      <p:sp>
        <p:nvSpPr>
          <p:cNvPr id="20" name="Picture Placeholder 25"/>
          <p:cNvSpPr>
            <a:spLocks noGrp="1"/>
          </p:cNvSpPr>
          <p:nvPr>
            <p:ph type="pic" sz="quarter" idx="19"/>
          </p:nvPr>
        </p:nvSpPr>
        <p:spPr>
          <a:xfrm>
            <a:off x="5438116" y="1754911"/>
            <a:ext cx="1230200" cy="2232025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359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362" y="1100444"/>
            <a:ext cx="2918752" cy="404305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5278966" y="1689100"/>
            <a:ext cx="2209799" cy="3454399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27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" y="185298"/>
            <a:ext cx="3129491" cy="4571407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242733" y="575841"/>
            <a:ext cx="529484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242416" y="959101"/>
            <a:ext cx="530468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242416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27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Picture Placeholder 25"/>
          <p:cNvSpPr>
            <a:spLocks noGrp="1"/>
          </p:cNvSpPr>
          <p:nvPr>
            <p:ph type="pic" sz="quarter" idx="17"/>
          </p:nvPr>
        </p:nvSpPr>
        <p:spPr>
          <a:xfrm>
            <a:off x="800011" y="912452"/>
            <a:ext cx="1552896" cy="2917902"/>
          </a:xfrm>
          <a:custGeom>
            <a:avLst/>
            <a:gdLst>
              <a:gd name="connsiteX0" fmla="*/ 26656 w 4082023"/>
              <a:gd name="connsiteY0" fmla="*/ 0 h 7233920"/>
              <a:gd name="connsiteX1" fmla="*/ 4055367 w 4082023"/>
              <a:gd name="connsiteY1" fmla="*/ 0 h 7233920"/>
              <a:gd name="connsiteX2" fmla="*/ 4082023 w 4082023"/>
              <a:gd name="connsiteY2" fmla="*/ 26656 h 7233920"/>
              <a:gd name="connsiteX3" fmla="*/ 4082023 w 4082023"/>
              <a:gd name="connsiteY3" fmla="*/ 7207264 h 7233920"/>
              <a:gd name="connsiteX4" fmla="*/ 4055367 w 4082023"/>
              <a:gd name="connsiteY4" fmla="*/ 7233920 h 7233920"/>
              <a:gd name="connsiteX5" fmla="*/ 26656 w 4082023"/>
              <a:gd name="connsiteY5" fmla="*/ 7233920 h 7233920"/>
              <a:gd name="connsiteX6" fmla="*/ 0 w 4082023"/>
              <a:gd name="connsiteY6" fmla="*/ 7207264 h 7233920"/>
              <a:gd name="connsiteX7" fmla="*/ 0 w 4082023"/>
              <a:gd name="connsiteY7" fmla="*/ 26656 h 7233920"/>
              <a:gd name="connsiteX8" fmla="*/ 26656 w 4082023"/>
              <a:gd name="connsiteY8" fmla="*/ 0 h 72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2023" h="7233920">
                <a:moveTo>
                  <a:pt x="26656" y="0"/>
                </a:moveTo>
                <a:lnTo>
                  <a:pt x="4055367" y="0"/>
                </a:lnTo>
                <a:cubicBezTo>
                  <a:pt x="4070091" y="0"/>
                  <a:pt x="4082023" y="11934"/>
                  <a:pt x="4082023" y="26656"/>
                </a:cubicBezTo>
                <a:lnTo>
                  <a:pt x="4082023" y="7207264"/>
                </a:lnTo>
                <a:cubicBezTo>
                  <a:pt x="4082023" y="7221986"/>
                  <a:pt x="4070091" y="7233920"/>
                  <a:pt x="4055367" y="7233920"/>
                </a:cubicBezTo>
                <a:lnTo>
                  <a:pt x="26656" y="7233920"/>
                </a:lnTo>
                <a:cubicBezTo>
                  <a:pt x="11934" y="7233920"/>
                  <a:pt x="0" y="7221986"/>
                  <a:pt x="0" y="7207264"/>
                </a:cubicBezTo>
                <a:lnTo>
                  <a:pt x="0" y="26656"/>
                </a:lnTo>
                <a:cubicBezTo>
                  <a:pt x="0" y="11934"/>
                  <a:pt x="11934" y="0"/>
                  <a:pt x="26656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0377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Browser &amp; i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bg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bg1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3"/>
          <p:cNvSpPr>
            <a:spLocks noGrp="1"/>
          </p:cNvSpPr>
          <p:nvPr>
            <p:ph type="pic" sz="quarter" idx="12"/>
          </p:nvPr>
        </p:nvSpPr>
        <p:spPr>
          <a:xfrm>
            <a:off x="1614488" y="1471670"/>
            <a:ext cx="5915025" cy="3186055"/>
          </a:xfrm>
          <a:custGeom>
            <a:avLst/>
            <a:gdLst>
              <a:gd name="connsiteX0" fmla="*/ 0 w 5915025"/>
              <a:gd name="connsiteY0" fmla="*/ 0 h 3326159"/>
              <a:gd name="connsiteX1" fmla="*/ 5915025 w 5915025"/>
              <a:gd name="connsiteY1" fmla="*/ 0 h 3326159"/>
              <a:gd name="connsiteX2" fmla="*/ 5915025 w 5915025"/>
              <a:gd name="connsiteY2" fmla="*/ 3326159 h 3326159"/>
              <a:gd name="connsiteX3" fmla="*/ 0 w 5915025"/>
              <a:gd name="connsiteY3" fmla="*/ 3326159 h 332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15025" h="3326159">
                <a:moveTo>
                  <a:pt x="0" y="0"/>
                </a:moveTo>
                <a:lnTo>
                  <a:pt x="5915025" y="0"/>
                </a:lnTo>
                <a:lnTo>
                  <a:pt x="5915025" y="3326159"/>
                </a:lnTo>
                <a:lnTo>
                  <a:pt x="0" y="332615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Freeform 20"/>
          <p:cNvSpPr/>
          <p:nvPr userDrawn="1"/>
        </p:nvSpPr>
        <p:spPr>
          <a:xfrm>
            <a:off x="1614488" y="1318534"/>
            <a:ext cx="5915025" cy="156764"/>
          </a:xfrm>
          <a:custGeom>
            <a:avLst/>
            <a:gdLst>
              <a:gd name="connsiteX0" fmla="*/ 116359 w 15763003"/>
              <a:gd name="connsiteY0" fmla="*/ 0 h 418038"/>
              <a:gd name="connsiteX1" fmla="*/ 15646645 w 15763003"/>
              <a:gd name="connsiteY1" fmla="*/ 0 h 418038"/>
              <a:gd name="connsiteX2" fmla="*/ 15763003 w 15763003"/>
              <a:gd name="connsiteY2" fmla="*/ 116359 h 418038"/>
              <a:gd name="connsiteX3" fmla="*/ 15763003 w 15763003"/>
              <a:gd name="connsiteY3" fmla="*/ 418038 h 418038"/>
              <a:gd name="connsiteX4" fmla="*/ 0 w 15763003"/>
              <a:gd name="connsiteY4" fmla="*/ 418038 h 418038"/>
              <a:gd name="connsiteX5" fmla="*/ 0 w 15763003"/>
              <a:gd name="connsiteY5" fmla="*/ 116359 h 418038"/>
              <a:gd name="connsiteX6" fmla="*/ 116359 w 15763003"/>
              <a:gd name="connsiteY6" fmla="*/ 0 h 41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63003" h="418038">
                <a:moveTo>
                  <a:pt x="116359" y="0"/>
                </a:moveTo>
                <a:lnTo>
                  <a:pt x="15646645" y="0"/>
                </a:lnTo>
                <a:cubicBezTo>
                  <a:pt x="15710907" y="0"/>
                  <a:pt x="15763003" y="52096"/>
                  <a:pt x="15763003" y="116359"/>
                </a:cubicBezTo>
                <a:lnTo>
                  <a:pt x="15763003" y="418038"/>
                </a:lnTo>
                <a:lnTo>
                  <a:pt x="0" y="418038"/>
                </a:lnTo>
                <a:lnTo>
                  <a:pt x="0" y="116359"/>
                </a:lnTo>
                <a:cubicBezTo>
                  <a:pt x="0" y="52096"/>
                  <a:pt x="52096" y="0"/>
                  <a:pt x="1163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22" name="Oval 21"/>
          <p:cNvSpPr/>
          <p:nvPr userDrawn="1"/>
        </p:nvSpPr>
        <p:spPr>
          <a:xfrm>
            <a:off x="1711524" y="1367661"/>
            <a:ext cx="54173" cy="54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23" name="Oval 22"/>
          <p:cNvSpPr/>
          <p:nvPr userDrawn="1"/>
        </p:nvSpPr>
        <p:spPr>
          <a:xfrm>
            <a:off x="1806610" y="1367661"/>
            <a:ext cx="54173" cy="541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24" name="Oval 23"/>
          <p:cNvSpPr/>
          <p:nvPr userDrawn="1"/>
        </p:nvSpPr>
        <p:spPr>
          <a:xfrm>
            <a:off x="1901697" y="1367661"/>
            <a:ext cx="54173" cy="541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154465" y="1366181"/>
            <a:ext cx="298052" cy="55653"/>
            <a:chOff x="19078575" y="3106739"/>
            <a:chExt cx="794804" cy="148407"/>
          </a:xfrm>
        </p:grpSpPr>
        <p:grpSp>
          <p:nvGrpSpPr>
            <p:cNvPr id="26" name="Group 25"/>
            <p:cNvGrpSpPr/>
            <p:nvPr/>
          </p:nvGrpSpPr>
          <p:grpSpPr>
            <a:xfrm>
              <a:off x="19736219" y="3106739"/>
              <a:ext cx="137160" cy="137160"/>
              <a:chOff x="19740165" y="3110684"/>
              <a:chExt cx="138113" cy="13811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19740165" y="3110684"/>
                <a:ext cx="138113" cy="138113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19740165" y="3110684"/>
                <a:ext cx="138113" cy="138113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ounded Rectangle 26"/>
            <p:cNvSpPr/>
            <p:nvPr/>
          </p:nvSpPr>
          <p:spPr>
            <a:xfrm>
              <a:off x="19415125" y="3110684"/>
              <a:ext cx="144462" cy="144462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6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19078575" y="3255146"/>
              <a:ext cx="161925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Picture Placeholder 35"/>
          <p:cNvSpPr>
            <a:spLocks noGrp="1"/>
          </p:cNvSpPr>
          <p:nvPr>
            <p:ph type="pic" sz="quarter" idx="17"/>
          </p:nvPr>
        </p:nvSpPr>
        <p:spPr>
          <a:xfrm>
            <a:off x="5869461" y="2131214"/>
            <a:ext cx="1305324" cy="2409359"/>
          </a:xfrm>
          <a:custGeom>
            <a:avLst/>
            <a:gdLst>
              <a:gd name="connsiteX0" fmla="*/ 8541 w 1308021"/>
              <a:gd name="connsiteY0" fmla="*/ 0 h 2409359"/>
              <a:gd name="connsiteX1" fmla="*/ 1299480 w 1308021"/>
              <a:gd name="connsiteY1" fmla="*/ 0 h 2409359"/>
              <a:gd name="connsiteX2" fmla="*/ 1308021 w 1308021"/>
              <a:gd name="connsiteY2" fmla="*/ 8878 h 2409359"/>
              <a:gd name="connsiteX3" fmla="*/ 1308021 w 1308021"/>
              <a:gd name="connsiteY3" fmla="*/ 2400481 h 2409359"/>
              <a:gd name="connsiteX4" fmla="*/ 1299480 w 1308021"/>
              <a:gd name="connsiteY4" fmla="*/ 2409359 h 2409359"/>
              <a:gd name="connsiteX5" fmla="*/ 8541 w 1308021"/>
              <a:gd name="connsiteY5" fmla="*/ 2409359 h 2409359"/>
              <a:gd name="connsiteX6" fmla="*/ 0 w 1308021"/>
              <a:gd name="connsiteY6" fmla="*/ 2400481 h 2409359"/>
              <a:gd name="connsiteX7" fmla="*/ 0 w 1308021"/>
              <a:gd name="connsiteY7" fmla="*/ 8878 h 2409359"/>
              <a:gd name="connsiteX8" fmla="*/ 8541 w 1308021"/>
              <a:gd name="connsiteY8" fmla="*/ 0 h 2409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021" h="2409359">
                <a:moveTo>
                  <a:pt x="8541" y="0"/>
                </a:moveTo>
                <a:lnTo>
                  <a:pt x="1299480" y="0"/>
                </a:lnTo>
                <a:cubicBezTo>
                  <a:pt x="1304198" y="0"/>
                  <a:pt x="1308021" y="3975"/>
                  <a:pt x="1308021" y="8878"/>
                </a:cubicBezTo>
                <a:lnTo>
                  <a:pt x="1308021" y="2400481"/>
                </a:lnTo>
                <a:cubicBezTo>
                  <a:pt x="1308021" y="2405384"/>
                  <a:pt x="1304198" y="2409359"/>
                  <a:pt x="1299480" y="2409359"/>
                </a:cubicBezTo>
                <a:lnTo>
                  <a:pt x="8541" y="2409359"/>
                </a:lnTo>
                <a:cubicBezTo>
                  <a:pt x="3824" y="2409359"/>
                  <a:pt x="0" y="2405384"/>
                  <a:pt x="0" y="2400481"/>
                </a:cubicBezTo>
                <a:lnTo>
                  <a:pt x="0" y="8878"/>
                </a:lnTo>
                <a:cubicBezTo>
                  <a:pt x="0" y="3975"/>
                  <a:pt x="3824" y="0"/>
                  <a:pt x="8541" y="0"/>
                </a:cubicBezTo>
                <a:close/>
              </a:path>
            </a:pathLst>
          </a:custGeom>
          <a:noFill/>
          <a:ln w="6350"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accent6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0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934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595314" y="1934633"/>
            <a:ext cx="7953374" cy="187258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535" y="1432135"/>
            <a:ext cx="5027326" cy="3049841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957511" y="1714500"/>
            <a:ext cx="3635375" cy="23241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8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7233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7655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5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74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Mini Half Pictur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2000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Mini Half Pictur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593725" y="1543050"/>
            <a:ext cx="7953375" cy="2743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3725" y="1543050"/>
            <a:ext cx="3821113" cy="2743200"/>
          </a:xfrm>
          <a:prstGeom prst="rect">
            <a:avLst/>
          </a:prstGeom>
          <a:solidFill>
            <a:srgbClr val="CCCCCC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6087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, Mission &amp; 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cap="all" spc="50" baseline="0">
                <a:solidFill>
                  <a:schemeClr val="accent1"/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0" y="1543050"/>
            <a:ext cx="3152716" cy="2743200"/>
          </a:xfrm>
          <a:custGeom>
            <a:avLst/>
            <a:gdLst>
              <a:gd name="connsiteX0" fmla="*/ 0 w 9516533"/>
              <a:gd name="connsiteY0" fmla="*/ 0 h 8280400"/>
              <a:gd name="connsiteX1" fmla="*/ 5376333 w 9516533"/>
              <a:gd name="connsiteY1" fmla="*/ 0 h 8280400"/>
              <a:gd name="connsiteX2" fmla="*/ 9516533 w 9516533"/>
              <a:gd name="connsiteY2" fmla="*/ 4140200 h 8280400"/>
              <a:gd name="connsiteX3" fmla="*/ 5376333 w 9516533"/>
              <a:gd name="connsiteY3" fmla="*/ 8280400 h 8280400"/>
              <a:gd name="connsiteX4" fmla="*/ 0 w 9516533"/>
              <a:gd name="connsiteY4" fmla="*/ 8280400 h 828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6533" h="8280400">
                <a:moveTo>
                  <a:pt x="0" y="0"/>
                </a:moveTo>
                <a:lnTo>
                  <a:pt x="5376333" y="0"/>
                </a:lnTo>
                <a:cubicBezTo>
                  <a:pt x="7662902" y="0"/>
                  <a:pt x="9516533" y="1853631"/>
                  <a:pt x="9516533" y="4140200"/>
                </a:cubicBezTo>
                <a:cubicBezTo>
                  <a:pt x="9516533" y="6426769"/>
                  <a:pt x="7662902" y="8280400"/>
                  <a:pt x="5376333" y="8280400"/>
                </a:cubicBezTo>
                <a:lnTo>
                  <a:pt x="0" y="8280400"/>
                </a:ln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1956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alf Picture at Lef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986213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8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alf Picture at Lef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Lato" panose="020F050202020403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Lato" panose="020F0502020204030203" pitchFamily="34" charset="0"/>
            </a:endParaRPr>
          </a:p>
        </p:txBody>
      </p: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chemeClr val="accent5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E5A025-B9EC-4B3B-8A5A-78BE0B9984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888" y="117348"/>
            <a:ext cx="1589247" cy="37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7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extLst>
    <p:ext uri="{DCECCB84-F9BA-43D5-87BE-67443E8EF086}">
      <p15:sldGuideLst xmlns:p15="http://schemas.microsoft.com/office/powerpoint/2012/main">
        <p15:guide id="0" orient="horz" pos="972" userDrawn="1">
          <p15:clr>
            <a:srgbClr val="FBAE40"/>
          </p15:clr>
        </p15:guide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83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4" r:id="rId2"/>
    <p:sldLayoutId id="2147483688" r:id="rId3"/>
    <p:sldLayoutId id="2147483675" r:id="rId4"/>
    <p:sldLayoutId id="2147483690" r:id="rId5"/>
    <p:sldLayoutId id="2147483691" r:id="rId6"/>
    <p:sldLayoutId id="2147483689" r:id="rId7"/>
    <p:sldLayoutId id="2147483676" r:id="rId8"/>
    <p:sldLayoutId id="2147483695" r:id="rId9"/>
    <p:sldLayoutId id="2147483677" r:id="rId10"/>
    <p:sldLayoutId id="2147483678" r:id="rId11"/>
    <p:sldLayoutId id="2147483679" r:id="rId12"/>
    <p:sldLayoutId id="2147483686" r:id="rId13"/>
    <p:sldLayoutId id="2147483687" r:id="rId14"/>
    <p:sldLayoutId id="2147483693" r:id="rId15"/>
    <p:sldLayoutId id="2147483680" r:id="rId16"/>
    <p:sldLayoutId id="2147483683" r:id="rId17"/>
    <p:sldLayoutId id="2147483682" r:id="rId18"/>
    <p:sldLayoutId id="2147483681" r:id="rId19"/>
    <p:sldLayoutId id="2147483692" r:id="rId20"/>
    <p:sldLayoutId id="2147483694" r:id="rId21"/>
    <p:sldLayoutId id="2147483684" r:id="rId22"/>
    <p:sldLayoutId id="2147483685" r:id="rId23"/>
    <p:sldLayoutId id="2147483696" r:id="rId24"/>
  </p:sldLayoutIdLst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13" Type="http://schemas.openxmlformats.org/officeDocument/2006/relationships/image" Target="../media/image21.tiff"/><Relationship Id="rId18" Type="http://schemas.openxmlformats.org/officeDocument/2006/relationships/image" Target="../media/image26.tiff"/><Relationship Id="rId26" Type="http://schemas.openxmlformats.org/officeDocument/2006/relationships/image" Target="../media/image34.png"/><Relationship Id="rId3" Type="http://schemas.openxmlformats.org/officeDocument/2006/relationships/image" Target="../media/image11.tiff"/><Relationship Id="rId21" Type="http://schemas.openxmlformats.org/officeDocument/2006/relationships/image" Target="../media/image29.tiff"/><Relationship Id="rId7" Type="http://schemas.openxmlformats.org/officeDocument/2006/relationships/image" Target="../media/image15.tiff"/><Relationship Id="rId12" Type="http://schemas.openxmlformats.org/officeDocument/2006/relationships/image" Target="../media/image20.tiff"/><Relationship Id="rId17" Type="http://schemas.openxmlformats.org/officeDocument/2006/relationships/image" Target="../media/image25.tiff"/><Relationship Id="rId25" Type="http://schemas.openxmlformats.org/officeDocument/2006/relationships/image" Target="../media/image33.tif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tiff"/><Relationship Id="rId20" Type="http://schemas.openxmlformats.org/officeDocument/2006/relationships/image" Target="../media/image28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11" Type="http://schemas.openxmlformats.org/officeDocument/2006/relationships/image" Target="../media/image19.tiff"/><Relationship Id="rId24" Type="http://schemas.openxmlformats.org/officeDocument/2006/relationships/image" Target="../media/image32.tiff"/><Relationship Id="rId5" Type="http://schemas.openxmlformats.org/officeDocument/2006/relationships/image" Target="../media/image13.tiff"/><Relationship Id="rId15" Type="http://schemas.openxmlformats.org/officeDocument/2006/relationships/image" Target="../media/image23.tiff"/><Relationship Id="rId23" Type="http://schemas.openxmlformats.org/officeDocument/2006/relationships/image" Target="../media/image31.tiff"/><Relationship Id="rId10" Type="http://schemas.openxmlformats.org/officeDocument/2006/relationships/image" Target="../media/image18.tiff"/><Relationship Id="rId19" Type="http://schemas.openxmlformats.org/officeDocument/2006/relationships/image" Target="../media/image27.tiff"/><Relationship Id="rId4" Type="http://schemas.openxmlformats.org/officeDocument/2006/relationships/image" Target="../media/image12.png"/><Relationship Id="rId9" Type="http://schemas.openxmlformats.org/officeDocument/2006/relationships/image" Target="../media/image17.tiff"/><Relationship Id="rId14" Type="http://schemas.openxmlformats.org/officeDocument/2006/relationships/image" Target="../media/image22.tiff"/><Relationship Id="rId22" Type="http://schemas.openxmlformats.org/officeDocument/2006/relationships/image" Target="../media/image30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jpg"/><Relationship Id="rId12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emf"/><Relationship Id="rId9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arge tree in a park&#10;&#10;Description automatically generated">
            <a:extLst>
              <a:ext uri="{FF2B5EF4-FFF2-40B4-BE49-F238E27FC236}">
                <a16:creationId xmlns:a16="http://schemas.microsoft.com/office/drawing/2014/main" id="{0E3E658D-0C62-2446-ACE8-7B35993071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8" cy="5143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3853FB7-4941-8A48-9AD3-B274D309BA51}"/>
              </a:ext>
            </a:extLst>
          </p:cNvPr>
          <p:cNvSpPr/>
          <p:nvPr/>
        </p:nvSpPr>
        <p:spPr>
          <a:xfrm>
            <a:off x="-1" y="1019503"/>
            <a:ext cx="8307978" cy="336331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094808-7F6C-5F4A-92E9-613BB2D128B9}"/>
              </a:ext>
            </a:extLst>
          </p:cNvPr>
          <p:cNvSpPr txBox="1"/>
          <p:nvPr/>
        </p:nvSpPr>
        <p:spPr>
          <a:xfrm>
            <a:off x="140532" y="1369920"/>
            <a:ext cx="8167445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b="1" cap="all" spc="50" dirty="0">
                <a:solidFill>
                  <a:schemeClr val="bg2">
                    <a:lumMod val="25000"/>
                  </a:schemeClr>
                </a:solidFill>
                <a:latin typeface="Lato Black" panose="020F0A02020204030203" pitchFamily="34" charset="77"/>
              </a:rPr>
              <a:t>Research strategy &amp; development</a:t>
            </a:r>
            <a:endParaRPr lang="en-US" sz="800" b="1" cap="all" spc="50" dirty="0">
              <a:solidFill>
                <a:schemeClr val="bg2">
                  <a:lumMod val="25000"/>
                </a:schemeClr>
              </a:solidFill>
              <a:latin typeface="Lato Black" panose="020F0A02020204030203" pitchFamily="34" charset="77"/>
            </a:endParaRPr>
          </a:p>
          <a:p>
            <a:pPr>
              <a:spcAft>
                <a:spcPts val="1200"/>
              </a:spcAft>
            </a:pPr>
            <a:r>
              <a:rPr lang="en-US" sz="2400" b="1" spc="50" dirty="0">
                <a:solidFill>
                  <a:schemeClr val="accent2"/>
                </a:solidFill>
                <a:latin typeface="Lato" panose="020F0502020204030203" pitchFamily="34" charset="77"/>
              </a:rPr>
              <a:t>Jordan Locy </a:t>
            </a:r>
            <a:r>
              <a:rPr lang="en-US" sz="1800" b="1" spc="50" dirty="0">
                <a:solidFill>
                  <a:schemeClr val="accent2"/>
                </a:solidFill>
                <a:latin typeface="Lato" panose="020F0502020204030203" pitchFamily="34" charset="77"/>
              </a:rPr>
              <a:t>•</a:t>
            </a:r>
            <a:r>
              <a:rPr lang="en-US" sz="2400" b="1" spc="50" dirty="0">
                <a:solidFill>
                  <a:schemeClr val="accent1"/>
                </a:solidFill>
                <a:latin typeface="Lato" panose="020F0502020204030203" pitchFamily="34" charset="77"/>
              </a:rPr>
              <a:t> </a:t>
            </a:r>
            <a:r>
              <a:rPr lang="en-US" sz="2400" b="1" spc="50" dirty="0">
                <a:solidFill>
                  <a:schemeClr val="accent2"/>
                </a:solidFill>
                <a:latin typeface="Lato" panose="020F0502020204030203" pitchFamily="34" charset="77"/>
              </a:rPr>
              <a:t>Senior Grant Writer</a:t>
            </a:r>
          </a:p>
          <a:p>
            <a:pPr>
              <a:spcAft>
                <a:spcPts val="600"/>
              </a:spcAft>
            </a:pPr>
            <a:endParaRPr lang="en-US" sz="1400" cap="all" spc="50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endParaRPr lang="en-US" sz="1400" cap="all" spc="50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400" spc="50" dirty="0">
                <a:solidFill>
                  <a:schemeClr val="accent1"/>
                </a:solidFill>
                <a:latin typeface="Lato" panose="020F0502020204030203" pitchFamily="34" charset="77"/>
              </a:rPr>
              <a:t>Navigating Research &amp; Scholarship at USC • Federal &amp; Multidisciplinary Opportunities</a:t>
            </a:r>
            <a:endParaRPr lang="en-US" sz="1400" i="1" spc="50" dirty="0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400" i="1" spc="50" dirty="0">
                <a:solidFill>
                  <a:schemeClr val="accent1"/>
                </a:solidFill>
                <a:latin typeface="Lato Light" panose="020F0302020204030203" pitchFamily="34" charset="77"/>
              </a:rPr>
              <a:t>August 18</a:t>
            </a:r>
            <a:r>
              <a:rPr lang="en-US" sz="1400" i="1" spc="50" baseline="30000" dirty="0">
                <a:solidFill>
                  <a:schemeClr val="accent1"/>
                </a:solidFill>
                <a:latin typeface="Lato Light" panose="020F0302020204030203" pitchFamily="34" charset="77"/>
              </a:rPr>
              <a:t>th</a:t>
            </a:r>
            <a:r>
              <a:rPr lang="en-US" sz="1400" i="1" spc="50" dirty="0">
                <a:solidFill>
                  <a:schemeClr val="accent1"/>
                </a:solidFill>
                <a:latin typeface="Lato Light" panose="020F0302020204030203" pitchFamily="34" charset="77"/>
              </a:rPr>
              <a:t> 2023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00203A-4EC0-9E4A-B863-6CFB05339BDD}"/>
              </a:ext>
            </a:extLst>
          </p:cNvPr>
          <p:cNvCxnSpPr>
            <a:cxnSpLocks/>
          </p:cNvCxnSpPr>
          <p:nvPr/>
        </p:nvCxnSpPr>
        <p:spPr>
          <a:xfrm>
            <a:off x="140532" y="1258100"/>
            <a:ext cx="6858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F3253C1E-8571-7023-B912-227103DD9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4319" y="3347800"/>
            <a:ext cx="2666208" cy="1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3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building with a fountain in front of it&#10;&#10;Description automatically generated">
            <a:extLst>
              <a:ext uri="{FF2B5EF4-FFF2-40B4-BE49-F238E27FC236}">
                <a16:creationId xmlns:a16="http://schemas.microsoft.com/office/drawing/2014/main" id="{8076B82C-7501-6A38-0EAF-D0143F3E01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1" r="30115"/>
          <a:stretch/>
        </p:blipFill>
        <p:spPr>
          <a:xfrm>
            <a:off x="-13291" y="0"/>
            <a:ext cx="4184343" cy="5143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57F03-7CB2-4942-A406-497953886B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858" y="165533"/>
            <a:ext cx="1748172" cy="409095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78EFAB9-42D1-CB6C-8B49-F0E0C02A1847}"/>
              </a:ext>
            </a:extLst>
          </p:cNvPr>
          <p:cNvSpPr/>
          <p:nvPr/>
        </p:nvSpPr>
        <p:spPr>
          <a:xfrm>
            <a:off x="0" y="1176950"/>
            <a:ext cx="9144000" cy="3055818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8FA1ED-04F7-1981-ED71-DFECB4FE575C}"/>
              </a:ext>
            </a:extLst>
          </p:cNvPr>
          <p:cNvSpPr/>
          <p:nvPr/>
        </p:nvSpPr>
        <p:spPr>
          <a:xfrm>
            <a:off x="6889858" y="165533"/>
            <a:ext cx="1921633" cy="651885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1F20D24-24D9-5683-8CD5-5F39FB475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30318" y="-161388"/>
            <a:ext cx="2666208" cy="14997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3CAD8A0-CF2A-1DB9-0CDB-1A5F4073D91C}"/>
              </a:ext>
            </a:extLst>
          </p:cNvPr>
          <p:cNvGrpSpPr/>
          <p:nvPr/>
        </p:nvGrpSpPr>
        <p:grpSpPr>
          <a:xfrm>
            <a:off x="4328319" y="1176950"/>
            <a:ext cx="4721087" cy="3055818"/>
            <a:chOff x="3983420" y="1043841"/>
            <a:chExt cx="4721087" cy="30558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974E8A-E42C-4221-B56A-BD5FFD559836}"/>
                </a:ext>
              </a:extLst>
            </p:cNvPr>
            <p:cNvSpPr txBox="1"/>
            <p:nvPr/>
          </p:nvSpPr>
          <p:spPr>
            <a:xfrm>
              <a:off x="4683869" y="1399255"/>
              <a:ext cx="141213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Lato" panose="020F0502020204030203" pitchFamily="34" charset="77"/>
                  <a:cs typeface="Poppins SemiBold" panose="02000000000000000000" pitchFamily="2" charset="0"/>
                </a:rPr>
                <a:t>Overview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850BFAC-D0E4-AFBF-D07E-4F6238725B10}"/>
                </a:ext>
              </a:extLst>
            </p:cNvPr>
            <p:cNvGrpSpPr/>
            <p:nvPr/>
          </p:nvGrpSpPr>
          <p:grpSpPr>
            <a:xfrm>
              <a:off x="3983420" y="1043841"/>
              <a:ext cx="588580" cy="3055818"/>
              <a:chOff x="3983420" y="1109487"/>
              <a:chExt cx="588580" cy="305581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817D22A-8398-5BD4-2075-C95D96CA23BE}"/>
                  </a:ext>
                </a:extLst>
              </p:cNvPr>
              <p:cNvSpPr/>
              <p:nvPr/>
            </p:nvSpPr>
            <p:spPr>
              <a:xfrm>
                <a:off x="3983420" y="1109487"/>
                <a:ext cx="588580" cy="101860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latin typeface="Lato Black" panose="020F0502020204030203" pitchFamily="34" charset="77"/>
                  </a:rPr>
                  <a:t>1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03AD04-4478-7230-EC69-72D43A5304D2}"/>
                  </a:ext>
                </a:extLst>
              </p:cNvPr>
              <p:cNvSpPr/>
              <p:nvPr/>
            </p:nvSpPr>
            <p:spPr>
              <a:xfrm>
                <a:off x="3983420" y="2128093"/>
                <a:ext cx="588580" cy="101860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latin typeface="Lato Black" panose="020F0502020204030203" pitchFamily="34" charset="77"/>
                  </a:rPr>
                  <a:t>2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D291788-EFDF-1CF0-12C7-72023F6B51FA}"/>
                  </a:ext>
                </a:extLst>
              </p:cNvPr>
              <p:cNvSpPr/>
              <p:nvPr/>
            </p:nvSpPr>
            <p:spPr>
              <a:xfrm>
                <a:off x="3983420" y="3146699"/>
                <a:ext cx="588580" cy="101860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latin typeface="Lato Black" panose="020F0502020204030203" pitchFamily="34" charset="77"/>
                  </a:rPr>
                  <a:t>3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C2FF91-F84E-70C5-C669-6523C8802C1C}"/>
                </a:ext>
              </a:extLst>
            </p:cNvPr>
            <p:cNvSpPr txBox="1"/>
            <p:nvPr/>
          </p:nvSpPr>
          <p:spPr>
            <a:xfrm>
              <a:off x="4683869" y="2415474"/>
              <a:ext cx="141213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Lato" panose="020F0502020204030203" pitchFamily="34" charset="77"/>
                  <a:cs typeface="Poppins SemiBold" panose="02000000000000000000" pitchFamily="2" charset="0"/>
                </a:rPr>
                <a:t>Resources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F7567B-B98D-79D7-73EF-160F01D34E3C}"/>
                </a:ext>
              </a:extLst>
            </p:cNvPr>
            <p:cNvSpPr txBox="1"/>
            <p:nvPr/>
          </p:nvSpPr>
          <p:spPr>
            <a:xfrm>
              <a:off x="4683868" y="3431693"/>
              <a:ext cx="120192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Lato" panose="020F0502020204030203" pitchFamily="34" charset="77"/>
                  <a:cs typeface="Poppins SemiBold" panose="02000000000000000000" pitchFamily="2" charset="0"/>
                </a:rPr>
                <a:t>Contact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37AA52A-B4C1-049D-6751-3F90D5C682D5}"/>
                </a:ext>
              </a:extLst>
            </p:cNvPr>
            <p:cNvCxnSpPr>
              <a:cxnSpLocks/>
            </p:cNvCxnSpPr>
            <p:nvPr/>
          </p:nvCxnSpPr>
          <p:spPr>
            <a:xfrm>
              <a:off x="3998068" y="1794128"/>
              <a:ext cx="2760084" cy="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77D58B4-CFA5-74DD-312E-7F1168AED069}"/>
                </a:ext>
              </a:extLst>
            </p:cNvPr>
            <p:cNvCxnSpPr>
              <a:cxnSpLocks/>
            </p:cNvCxnSpPr>
            <p:nvPr/>
          </p:nvCxnSpPr>
          <p:spPr>
            <a:xfrm>
              <a:off x="3983420" y="2829397"/>
              <a:ext cx="3693613" cy="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C242D3F-43A3-1756-1C8D-E5409BDD7F48}"/>
                </a:ext>
              </a:extLst>
            </p:cNvPr>
            <p:cNvCxnSpPr>
              <a:cxnSpLocks/>
            </p:cNvCxnSpPr>
            <p:nvPr/>
          </p:nvCxnSpPr>
          <p:spPr>
            <a:xfrm>
              <a:off x="3998068" y="3854156"/>
              <a:ext cx="4706439" cy="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835077" y="2335527"/>
            <a:ext cx="2772679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2400" b="1" cap="all" spc="80" dirty="0">
                <a:solidFill>
                  <a:schemeClr val="accent1"/>
                </a:solidFill>
                <a:latin typeface="Lato Black" panose="020F0A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contents</a:t>
            </a:r>
          </a:p>
        </p:txBody>
      </p: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719849" y="2233196"/>
            <a:ext cx="0" cy="573994"/>
          </a:xfrm>
          <a:prstGeom prst="line">
            <a:avLst/>
          </a:prstGeom>
          <a:ln w="444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72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63DCAC6B-67E9-D239-2294-0A8157106C36}"/>
              </a:ext>
            </a:extLst>
          </p:cNvPr>
          <p:cNvSpPr/>
          <p:nvPr/>
        </p:nvSpPr>
        <p:spPr>
          <a:xfrm>
            <a:off x="0" y="3582988"/>
            <a:ext cx="9144000" cy="15605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C5BC5F-9110-4F30-85F4-D911E7E52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5313" y="515239"/>
            <a:ext cx="7953374" cy="534232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overview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45F561-4D20-4F09-B717-E76631D1BECE}"/>
              </a:ext>
            </a:extLst>
          </p:cNvPr>
          <p:cNvSpPr/>
          <p:nvPr/>
        </p:nvSpPr>
        <p:spPr>
          <a:xfrm>
            <a:off x="514319" y="910830"/>
            <a:ext cx="8034368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USC Research Strategy and Development (RSD) is a service resource for USC that </a:t>
            </a:r>
            <a:r>
              <a:rPr lang="en-US" sz="1400" b="1" dirty="0">
                <a:solidFill>
                  <a:srgbClr val="991B1E"/>
                </a:solidFill>
              </a:rPr>
              <a:t>strategically pursues competitive federal funding opportunities</a:t>
            </a:r>
            <a:r>
              <a:rPr lang="en-US" sz="1400" dirty="0">
                <a:solidFill>
                  <a:schemeClr val="accent1"/>
                </a:solidFill>
              </a:rPr>
              <a:t>, with a focus on large, multidisciplinary research endeavors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RSD staff located in </a:t>
            </a:r>
            <a:r>
              <a:rPr lang="en-US" sz="1400" b="1" dirty="0">
                <a:solidFill>
                  <a:srgbClr val="991B1E"/>
                </a:solidFill>
              </a:rPr>
              <a:t>Los Angeles </a:t>
            </a:r>
            <a:r>
              <a:rPr lang="en-US" sz="1400" dirty="0">
                <a:solidFill>
                  <a:schemeClr val="accent1"/>
                </a:solidFill>
              </a:rPr>
              <a:t>and </a:t>
            </a:r>
            <a:r>
              <a:rPr lang="en-US" sz="1400" b="1" dirty="0">
                <a:solidFill>
                  <a:srgbClr val="991B1E"/>
                </a:solidFill>
              </a:rPr>
              <a:t>Washington DC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Work with faculty from all USC schools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RSD’s primary focus is on </a:t>
            </a:r>
            <a:r>
              <a:rPr lang="en-US" sz="1400" b="1" dirty="0">
                <a:solidFill>
                  <a:schemeClr val="accent2"/>
                </a:solidFill>
              </a:rPr>
              <a:t>complex proposals </a:t>
            </a:r>
            <a:r>
              <a:rPr lang="en-US" sz="1400" dirty="0">
                <a:solidFill>
                  <a:schemeClr val="accent1"/>
                </a:solidFill>
              </a:rPr>
              <a:t>(e.g., NIH centers, DoD MURIs, NSF STCs, training grants, etc.), however, we do assist with </a:t>
            </a:r>
            <a:r>
              <a:rPr lang="en-US" sz="1400" b="1" dirty="0">
                <a:solidFill>
                  <a:schemeClr val="accent2"/>
                </a:solidFill>
              </a:rPr>
              <a:t>smaller proposals from individual labs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Since 2006, RSD has worked with over </a:t>
            </a:r>
            <a:r>
              <a:rPr lang="en-US" sz="1400" b="1" dirty="0">
                <a:solidFill>
                  <a:schemeClr val="accent2"/>
                </a:solidFill>
              </a:rPr>
              <a:t>500+ USC PIs</a:t>
            </a:r>
            <a:r>
              <a:rPr lang="en-US" sz="1400" dirty="0">
                <a:solidFill>
                  <a:schemeClr val="accent1"/>
                </a:solidFill>
              </a:rPr>
              <a:t> and contributed to the submission of over </a:t>
            </a:r>
            <a:r>
              <a:rPr lang="en-US" sz="1400" b="1" dirty="0">
                <a:solidFill>
                  <a:srgbClr val="991B1E"/>
                </a:solidFill>
              </a:rPr>
              <a:t>1,000 proposals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accent1"/>
                </a:solidFill>
              </a:rPr>
              <a:t>of which </a:t>
            </a:r>
            <a:r>
              <a:rPr lang="en-US" sz="1400" b="1" dirty="0">
                <a:solidFill>
                  <a:srgbClr val="991B1E"/>
                </a:solidFill>
              </a:rPr>
              <a:t>300</a:t>
            </a:r>
            <a:r>
              <a:rPr lang="en-US" sz="1400" dirty="0"/>
              <a:t> </a:t>
            </a:r>
            <a:r>
              <a:rPr lang="en-US" sz="1400" dirty="0">
                <a:solidFill>
                  <a:schemeClr val="accent1"/>
                </a:solidFill>
              </a:rPr>
              <a:t>were funded for a total of over </a:t>
            </a:r>
            <a:r>
              <a:rPr lang="en-US" sz="1400" b="1" dirty="0">
                <a:solidFill>
                  <a:srgbClr val="991B1E"/>
                </a:solidFill>
              </a:rPr>
              <a:t>$850 million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RSD’s primary targets include federal agencies such as: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D6507D8-F5CB-5700-8899-C313B6C1D91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313" y="3673164"/>
            <a:ext cx="537912" cy="537912"/>
          </a:xfrm>
          <a:prstGeom prst="rect">
            <a:avLst/>
          </a:prstGeom>
        </p:spPr>
      </p:pic>
      <p:pic>
        <p:nvPicPr>
          <p:cNvPr id="28" name="Picture 2" descr="/var/folders/t6/dkkl9lxd5qlgnfh7bl075tgc0000gn/T/com.microsoft.Powerpoint/WebArchiveCopyPasteTempFiles/Ef18zOyhrFMAAAAASUVORK5CYII=">
            <a:extLst>
              <a:ext uri="{FF2B5EF4-FFF2-40B4-BE49-F238E27FC236}">
                <a16:creationId xmlns:a16="http://schemas.microsoft.com/office/drawing/2014/main" id="{59BB1B94-511E-E28D-31FC-14946913D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612" y="3655998"/>
            <a:ext cx="572244" cy="57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E15F696-255E-C1EF-12C6-54F0700642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3747" r="11710"/>
          <a:stretch/>
        </p:blipFill>
        <p:spPr>
          <a:xfrm>
            <a:off x="2450411" y="3632593"/>
            <a:ext cx="629707" cy="61905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FA580F-2A5E-4C66-6D1D-89A6318BE2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2157" r="22612"/>
          <a:stretch/>
        </p:blipFill>
        <p:spPr>
          <a:xfrm>
            <a:off x="3131673" y="3650800"/>
            <a:ext cx="615787" cy="58264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901FCB4-C27F-404A-767F-E0716FF137B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99015" y="3652668"/>
            <a:ext cx="578905" cy="5789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B7F3CCE-699C-8B99-4BC0-962F0C978FD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475" y="3648898"/>
            <a:ext cx="586444" cy="5864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9051203-80EC-138F-7181-1898906017FF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4780" y="3646982"/>
            <a:ext cx="590277" cy="59027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7D32090-3E3B-02AA-31D0-53843E0051E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28394" y="3632679"/>
            <a:ext cx="618883" cy="6188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187D571-47F1-1F40-03BF-86ADEC9F902F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67474" y="3652668"/>
            <a:ext cx="578905" cy="57890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951C75C-453B-1664-9A20-F356DE0E74BC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98832" y="3635200"/>
            <a:ext cx="613841" cy="61384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09278F2-B621-379E-AB72-62A4BDCBF189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97934" y="3652668"/>
            <a:ext cx="578905" cy="57890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BD993EB-3C9A-4412-9F47-630042B00C4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64231" y="3627508"/>
            <a:ext cx="629225" cy="62922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8B39A0D-BFDE-39B1-DFB5-F8C041AC7736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62353" y="4324916"/>
            <a:ext cx="590278" cy="59027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88BE4B5-A261-C73E-C9F3-CE11A0F4D6B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/>
          <a:srcRect l="13979" t="11122" r="7218" b="10930"/>
          <a:stretch/>
        </p:blipFill>
        <p:spPr>
          <a:xfrm>
            <a:off x="1014501" y="4313361"/>
            <a:ext cx="620123" cy="61338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C0A7122-CE80-9614-77BA-DC3586C0F351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696494" y="4326874"/>
            <a:ext cx="586363" cy="58636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4C61BE6-1DAC-45BC-FB8C-B01E9C94C5CE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344727" y="4336415"/>
            <a:ext cx="567281" cy="56728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42F21EB-0EA4-8DDA-22CB-B9CFBB7709AE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973878" y="4341406"/>
            <a:ext cx="557298" cy="5572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BF29B0E-194B-E522-86AE-C4E95E3A64AF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593046" y="4357066"/>
            <a:ext cx="633708" cy="52597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7D70DA7-5B92-687B-14CF-A25CEA424FBA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288624" y="4310528"/>
            <a:ext cx="619055" cy="61905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ECFEB51-5D6E-5434-DA70-DDCE4A38168D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969549" y="4330602"/>
            <a:ext cx="578906" cy="57890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6492259-A2F5-1A17-59CA-7A0114D8D30B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/>
          <a:srcRect l="7152" t="30779" r="5269" b="24439"/>
          <a:stretch/>
        </p:blipFill>
        <p:spPr>
          <a:xfrm>
            <a:off x="5610325" y="4398357"/>
            <a:ext cx="1045702" cy="44339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6A58771-5AF1-ADDD-55DF-D137A386F04A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717897" y="4373741"/>
            <a:ext cx="720404" cy="4926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276AD87-5F0B-7C74-8BDD-58E05AD26E2C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500172" y="4364480"/>
            <a:ext cx="1048515" cy="51115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981491F-2852-893F-A52F-D4C83770DF44}"/>
              </a:ext>
            </a:extLst>
          </p:cNvPr>
          <p:cNvSpPr/>
          <p:nvPr/>
        </p:nvSpPr>
        <p:spPr>
          <a:xfrm>
            <a:off x="6717897" y="110993"/>
            <a:ext cx="1921633" cy="651885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8E7B1BE9-05A0-52C8-FE49-02875B27519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03" y="105515"/>
            <a:ext cx="1372505" cy="7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C5BC5F-9110-4F30-85F4-D911E7E52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7454" y="569857"/>
            <a:ext cx="7953374" cy="383260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OVERVIEW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D4DADA-00FF-F517-F2CF-5372B569B6D2}"/>
              </a:ext>
            </a:extLst>
          </p:cNvPr>
          <p:cNvGrpSpPr/>
          <p:nvPr/>
        </p:nvGrpSpPr>
        <p:grpSpPr>
          <a:xfrm>
            <a:off x="2796977" y="217988"/>
            <a:ext cx="2980326" cy="1062681"/>
            <a:chOff x="2273643" y="2219603"/>
            <a:chExt cx="2980326" cy="1062681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EF001ADA-BF8C-9D48-91B7-4020B2DF47EA}"/>
                </a:ext>
              </a:extLst>
            </p:cNvPr>
            <p:cNvSpPr/>
            <p:nvPr/>
          </p:nvSpPr>
          <p:spPr>
            <a:xfrm>
              <a:off x="2273643" y="2219603"/>
              <a:ext cx="2980326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0532E66-E609-41B0-1770-4D9FB275CC8A}"/>
                </a:ext>
              </a:extLst>
            </p:cNvPr>
            <p:cNvSpPr txBox="1"/>
            <p:nvPr/>
          </p:nvSpPr>
          <p:spPr>
            <a:xfrm>
              <a:off x="2273643" y="2462403"/>
              <a:ext cx="2058577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Associate Vice President</a:t>
              </a:r>
            </a:p>
            <a:p>
              <a:r>
                <a:rPr lang="en-US" sz="1050" dirty="0"/>
                <a:t>Research Strategy &amp; Innovation</a:t>
              </a:r>
            </a:p>
            <a:p>
              <a:r>
                <a:rPr lang="en-US" sz="1050" b="1" dirty="0"/>
                <a:t>Steven Moldin</a:t>
              </a:r>
            </a:p>
          </p:txBody>
        </p:sp>
        <p:pic>
          <p:nvPicPr>
            <p:cNvPr id="8" name="Picture 7" descr="A close-up of a person smiling&#10;&#10;Description automatically generated">
              <a:extLst>
                <a:ext uri="{FF2B5EF4-FFF2-40B4-BE49-F238E27FC236}">
                  <a16:creationId xmlns:a16="http://schemas.microsoft.com/office/drawing/2014/main" id="{35CE40E2-5D3A-E689-3A9A-B8DA75361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7397" y="2307616"/>
              <a:ext cx="817113" cy="886655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7606AEC-E927-9D34-1501-4DA0E7E7A642}"/>
              </a:ext>
            </a:extLst>
          </p:cNvPr>
          <p:cNvGrpSpPr/>
          <p:nvPr/>
        </p:nvGrpSpPr>
        <p:grpSpPr>
          <a:xfrm>
            <a:off x="166227" y="1508535"/>
            <a:ext cx="1971931" cy="1062681"/>
            <a:chOff x="166227" y="1684950"/>
            <a:chExt cx="1971931" cy="106268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3631204-8825-C78D-39D7-46920C7794A4}"/>
                </a:ext>
              </a:extLst>
            </p:cNvPr>
            <p:cNvSpPr/>
            <p:nvPr/>
          </p:nvSpPr>
          <p:spPr>
            <a:xfrm>
              <a:off x="166227" y="1684950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A6B456-B4A4-D5F5-E0B3-B50036D7BB53}"/>
                </a:ext>
              </a:extLst>
            </p:cNvPr>
            <p:cNvSpPr txBox="1"/>
            <p:nvPr/>
          </p:nvSpPr>
          <p:spPr>
            <a:xfrm>
              <a:off x="166227" y="1927750"/>
              <a:ext cx="154206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Director</a:t>
              </a:r>
            </a:p>
            <a:p>
              <a:r>
                <a:rPr lang="en-US" sz="1050" dirty="0"/>
                <a:t>Physical Sciences</a:t>
              </a:r>
            </a:p>
            <a:p>
              <a:r>
                <a:rPr lang="en-US" sz="1050" b="1" dirty="0"/>
                <a:t>James Murday</a:t>
              </a:r>
            </a:p>
          </p:txBody>
        </p:sp>
        <p:pic>
          <p:nvPicPr>
            <p:cNvPr id="41" name="Picture 40" descr="A person wearing glasses and a suit&#10;&#10;Description automatically generated">
              <a:extLst>
                <a:ext uri="{FF2B5EF4-FFF2-40B4-BE49-F238E27FC236}">
                  <a16:creationId xmlns:a16="http://schemas.microsoft.com/office/drawing/2014/main" id="{44AF5B72-0F09-FCD8-0A8F-09B9B05848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57" r="8871"/>
            <a:stretch/>
          </p:blipFill>
          <p:spPr>
            <a:xfrm>
              <a:off x="1314601" y="1757673"/>
              <a:ext cx="701749" cy="917235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593F69D-C60D-35BF-B6CF-57F75AE7A8AD}"/>
              </a:ext>
            </a:extLst>
          </p:cNvPr>
          <p:cNvGrpSpPr/>
          <p:nvPr/>
        </p:nvGrpSpPr>
        <p:grpSpPr>
          <a:xfrm>
            <a:off x="4331981" y="1508535"/>
            <a:ext cx="1971931" cy="1062681"/>
            <a:chOff x="4312116" y="1705295"/>
            <a:chExt cx="1971931" cy="1062681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EF98AD08-D569-DD5B-A63B-E38D05FEFC5B}"/>
                </a:ext>
              </a:extLst>
            </p:cNvPr>
            <p:cNvSpPr/>
            <p:nvPr/>
          </p:nvSpPr>
          <p:spPr>
            <a:xfrm>
              <a:off x="4312116" y="1705295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8D76DA5-66A5-19B6-DB49-9FCC38A31249}"/>
                </a:ext>
              </a:extLst>
            </p:cNvPr>
            <p:cNvSpPr txBox="1"/>
            <p:nvPr/>
          </p:nvSpPr>
          <p:spPr>
            <a:xfrm>
              <a:off x="4312116" y="1948095"/>
              <a:ext cx="154206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Director</a:t>
              </a:r>
            </a:p>
            <a:p>
              <a:r>
                <a:rPr lang="en-US" sz="1050" dirty="0"/>
                <a:t>National Security</a:t>
              </a:r>
            </a:p>
            <a:p>
              <a:r>
                <a:rPr lang="en-US" sz="1050" b="1" dirty="0"/>
                <a:t>Allan Olson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69B8A98-4DE0-9619-0463-E28C2FE9FF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224" t="7826" r="14446" b="16460"/>
            <a:stretch/>
          </p:blipFill>
          <p:spPr>
            <a:xfrm>
              <a:off x="5460490" y="1786569"/>
              <a:ext cx="688570" cy="900133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83393B3-9FAC-8AC9-604C-9E05A634ED16}"/>
              </a:ext>
            </a:extLst>
          </p:cNvPr>
          <p:cNvGrpSpPr/>
          <p:nvPr/>
        </p:nvGrpSpPr>
        <p:grpSpPr>
          <a:xfrm>
            <a:off x="2249104" y="1508535"/>
            <a:ext cx="1971931" cy="1062681"/>
            <a:chOff x="2209376" y="1700021"/>
            <a:chExt cx="1971931" cy="1062681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7BC84AFC-79F9-C3F0-707B-A70878D88EF4}"/>
                </a:ext>
              </a:extLst>
            </p:cNvPr>
            <p:cNvSpPr/>
            <p:nvPr/>
          </p:nvSpPr>
          <p:spPr>
            <a:xfrm>
              <a:off x="2209376" y="1700021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5219514-CA69-2159-9A50-8DB746960EE2}"/>
                </a:ext>
              </a:extLst>
            </p:cNvPr>
            <p:cNvSpPr txBox="1"/>
            <p:nvPr/>
          </p:nvSpPr>
          <p:spPr>
            <a:xfrm>
              <a:off x="2209376" y="2023612"/>
              <a:ext cx="154206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Program Manager</a:t>
              </a:r>
            </a:p>
            <a:p>
              <a:r>
                <a:rPr lang="en-US" sz="1050" b="1" dirty="0"/>
                <a:t>Robyn Hejmej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E930084A-62BE-1D97-32BC-C772A84C2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022" r="5393" b="7688"/>
            <a:stretch/>
          </p:blipFill>
          <p:spPr>
            <a:xfrm>
              <a:off x="3396524" y="1769429"/>
              <a:ext cx="678813" cy="923865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8424F81-1AD8-619F-6AFC-34AF8FE31560}"/>
              </a:ext>
            </a:extLst>
          </p:cNvPr>
          <p:cNvGrpSpPr/>
          <p:nvPr/>
        </p:nvGrpSpPr>
        <p:grpSpPr>
          <a:xfrm>
            <a:off x="6414857" y="1508535"/>
            <a:ext cx="1993197" cy="1062681"/>
            <a:chOff x="6414857" y="1700956"/>
            <a:chExt cx="1993197" cy="1062681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BF79C427-63EF-6E47-C501-3EA17A0019C8}"/>
                </a:ext>
              </a:extLst>
            </p:cNvPr>
            <p:cNvSpPr/>
            <p:nvPr/>
          </p:nvSpPr>
          <p:spPr>
            <a:xfrm>
              <a:off x="6436123" y="1700956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C13F748-2D16-2CC3-C0B9-8724F67B257E}"/>
                </a:ext>
              </a:extLst>
            </p:cNvPr>
            <p:cNvSpPr txBox="1"/>
            <p:nvPr/>
          </p:nvSpPr>
          <p:spPr>
            <a:xfrm>
              <a:off x="6414857" y="2024547"/>
              <a:ext cx="154206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Project Specialist</a:t>
              </a:r>
            </a:p>
            <a:p>
              <a:r>
                <a:rPr lang="en-US" sz="1050" b="1" dirty="0"/>
                <a:t>Amber Gray</a:t>
              </a: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7A1DAEF1-1F09-3CAD-493C-F2818DB83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599" t="1" r="24496" b="29629"/>
            <a:stretch/>
          </p:blipFill>
          <p:spPr>
            <a:xfrm>
              <a:off x="7544366" y="1808053"/>
              <a:ext cx="802153" cy="848487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DA0DFA4D-CF62-A55C-111D-A153C6238B24}"/>
              </a:ext>
            </a:extLst>
          </p:cNvPr>
          <p:cNvGrpSpPr/>
          <p:nvPr/>
        </p:nvGrpSpPr>
        <p:grpSpPr>
          <a:xfrm>
            <a:off x="3048988" y="2761660"/>
            <a:ext cx="1971931" cy="1062681"/>
            <a:chOff x="3253047" y="2830094"/>
            <a:chExt cx="1971931" cy="1062681"/>
          </a:xfrm>
        </p:grpSpPr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E69EB7A1-A880-B7E6-D8F8-5A7453EF0A6B}"/>
                </a:ext>
              </a:extLst>
            </p:cNvPr>
            <p:cNvSpPr/>
            <p:nvPr/>
          </p:nvSpPr>
          <p:spPr>
            <a:xfrm>
              <a:off x="3253047" y="2830094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7BD3225-1C22-3405-A0F6-26E0E76635BF}"/>
                </a:ext>
              </a:extLst>
            </p:cNvPr>
            <p:cNvSpPr txBox="1"/>
            <p:nvPr/>
          </p:nvSpPr>
          <p:spPr>
            <a:xfrm>
              <a:off x="3253047" y="3072894"/>
              <a:ext cx="197193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Senior Grant</a:t>
              </a:r>
            </a:p>
            <a:p>
              <a:r>
                <a:rPr lang="en-US" sz="1050" dirty="0"/>
                <a:t>Writer</a:t>
              </a:r>
            </a:p>
            <a:p>
              <a:r>
                <a:rPr lang="en-US" sz="1050" b="1" dirty="0"/>
                <a:t>Jordan Locy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ECA15853-B2C9-AE70-348E-06307E1D7D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9" r="7450" b="19768"/>
            <a:stretch/>
          </p:blipFill>
          <p:spPr>
            <a:xfrm>
              <a:off x="4239012" y="2888755"/>
              <a:ext cx="820601" cy="945357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8C855A7-346B-8389-3BD5-364BB2469370}"/>
              </a:ext>
            </a:extLst>
          </p:cNvPr>
          <p:cNvGrpSpPr/>
          <p:nvPr/>
        </p:nvGrpSpPr>
        <p:grpSpPr>
          <a:xfrm>
            <a:off x="1019351" y="2751920"/>
            <a:ext cx="1971931" cy="1062681"/>
            <a:chOff x="1223410" y="2820354"/>
            <a:chExt cx="1971931" cy="1062681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D7ABD90A-78F6-2BED-DE6A-EBD225FA90DD}"/>
                </a:ext>
              </a:extLst>
            </p:cNvPr>
            <p:cNvSpPr/>
            <p:nvPr/>
          </p:nvSpPr>
          <p:spPr>
            <a:xfrm>
              <a:off x="1223410" y="2820354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4403ED-D3E7-FC99-5961-AAE6945FEA98}"/>
                </a:ext>
              </a:extLst>
            </p:cNvPr>
            <p:cNvSpPr txBox="1"/>
            <p:nvPr/>
          </p:nvSpPr>
          <p:spPr>
            <a:xfrm>
              <a:off x="1244386" y="3143945"/>
              <a:ext cx="154206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Project Specialist</a:t>
              </a:r>
            </a:p>
            <a:p>
              <a:r>
                <a:rPr lang="en-US" sz="1050" b="1" dirty="0"/>
                <a:t>Ashley Gordon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66D0511-80CB-EE8A-6859-00B7F84B44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6096" r="18479" b="19124"/>
            <a:stretch/>
          </p:blipFill>
          <p:spPr>
            <a:xfrm>
              <a:off x="2401459" y="2925916"/>
              <a:ext cx="733646" cy="85155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BFC8C4B-44A7-A6EA-6F27-421BCAD98C6E}"/>
              </a:ext>
            </a:extLst>
          </p:cNvPr>
          <p:cNvGrpSpPr/>
          <p:nvPr/>
        </p:nvGrpSpPr>
        <p:grpSpPr>
          <a:xfrm>
            <a:off x="1014872" y="3987403"/>
            <a:ext cx="1971931" cy="1062681"/>
            <a:chOff x="1552004" y="3925310"/>
            <a:chExt cx="1971931" cy="1062681"/>
          </a:xfrm>
        </p:grpSpPr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6BF2D966-8BCD-8A33-3B63-3F791F42C998}"/>
                </a:ext>
              </a:extLst>
            </p:cNvPr>
            <p:cNvSpPr/>
            <p:nvPr/>
          </p:nvSpPr>
          <p:spPr>
            <a:xfrm>
              <a:off x="1552004" y="3925310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8C99A44-8547-73C7-6FF1-186658A1ECE7}"/>
                </a:ext>
              </a:extLst>
            </p:cNvPr>
            <p:cNvSpPr txBox="1"/>
            <p:nvPr/>
          </p:nvSpPr>
          <p:spPr>
            <a:xfrm>
              <a:off x="1552004" y="4248901"/>
              <a:ext cx="154206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Grant Writer</a:t>
              </a:r>
            </a:p>
            <a:p>
              <a:r>
                <a:rPr lang="en-US" sz="1050" b="1" dirty="0"/>
                <a:t>Aaron Nordman</a:t>
              </a: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18484E7-0A22-6A07-D425-6C0B972C7F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8619" t="9884" r="24033" b="24363"/>
            <a:stretch/>
          </p:blipFill>
          <p:spPr>
            <a:xfrm>
              <a:off x="2666882" y="3980908"/>
              <a:ext cx="717510" cy="951484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05FB2F7-3006-EF7B-84B9-D76863BE2555}"/>
              </a:ext>
            </a:extLst>
          </p:cNvPr>
          <p:cNvGrpSpPr/>
          <p:nvPr/>
        </p:nvGrpSpPr>
        <p:grpSpPr>
          <a:xfrm>
            <a:off x="3053805" y="3987403"/>
            <a:ext cx="1971931" cy="1062681"/>
            <a:chOff x="3626764" y="3958462"/>
            <a:chExt cx="1971931" cy="1062681"/>
          </a:xfrm>
        </p:grpSpPr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80950B55-967A-2D3A-7FEF-AA0F1C27E4BF}"/>
                </a:ext>
              </a:extLst>
            </p:cNvPr>
            <p:cNvSpPr/>
            <p:nvPr/>
          </p:nvSpPr>
          <p:spPr>
            <a:xfrm>
              <a:off x="3626764" y="3958462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F557A73-93E6-D41F-17D5-3493FACCF48E}"/>
                </a:ext>
              </a:extLst>
            </p:cNvPr>
            <p:cNvSpPr txBox="1"/>
            <p:nvPr/>
          </p:nvSpPr>
          <p:spPr>
            <a:xfrm>
              <a:off x="3626764" y="4282053"/>
              <a:ext cx="154206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Grant Writer</a:t>
              </a:r>
            </a:p>
            <a:p>
              <a:r>
                <a:rPr lang="en-US" sz="1050" b="1" dirty="0"/>
                <a:t>Ethan Bochicchio</a:t>
              </a: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F53940FC-E455-7C93-5B5B-74209488CF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5420" r="20798" b="24950"/>
            <a:stretch/>
          </p:blipFill>
          <p:spPr>
            <a:xfrm>
              <a:off x="4818695" y="4026393"/>
              <a:ext cx="641795" cy="926819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4698F6D-2C11-1140-F9FB-72A8DA4BA4FA}"/>
              </a:ext>
            </a:extLst>
          </p:cNvPr>
          <p:cNvGrpSpPr/>
          <p:nvPr/>
        </p:nvGrpSpPr>
        <p:grpSpPr>
          <a:xfrm>
            <a:off x="5135270" y="3987403"/>
            <a:ext cx="1971931" cy="1062681"/>
            <a:chOff x="5701524" y="3958462"/>
            <a:chExt cx="1971931" cy="1062681"/>
          </a:xfrm>
        </p:grpSpPr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E5271A56-05AB-0D27-689B-93ADE18C2816}"/>
                </a:ext>
              </a:extLst>
            </p:cNvPr>
            <p:cNvSpPr/>
            <p:nvPr/>
          </p:nvSpPr>
          <p:spPr>
            <a:xfrm>
              <a:off x="5701524" y="3958462"/>
              <a:ext cx="1971931" cy="1062681"/>
            </a:xfrm>
            <a:prstGeom prst="round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6325636-FC5E-2084-8DC2-84F30E8191A8}"/>
                </a:ext>
              </a:extLst>
            </p:cNvPr>
            <p:cNvSpPr txBox="1"/>
            <p:nvPr/>
          </p:nvSpPr>
          <p:spPr>
            <a:xfrm>
              <a:off x="5701524" y="4282053"/>
              <a:ext cx="154206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Grant Writer</a:t>
              </a:r>
            </a:p>
            <a:p>
              <a:r>
                <a:rPr lang="en-US" sz="1050" b="1" dirty="0"/>
                <a:t>Helen Immerso</a:t>
              </a:r>
            </a:p>
          </p:txBody>
        </p:sp>
        <p:pic>
          <p:nvPicPr>
            <p:cNvPr id="73" name="Picture 72" descr="A person smiling at the camera&#10;&#10;Description automatically generated">
              <a:extLst>
                <a:ext uri="{FF2B5EF4-FFF2-40B4-BE49-F238E27FC236}">
                  <a16:creationId xmlns:a16="http://schemas.microsoft.com/office/drawing/2014/main" id="{99A4E669-5EF8-56C0-E6BD-1C9D0F34D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320" y="4034634"/>
              <a:ext cx="722201" cy="910337"/>
            </a:xfrm>
            <a:prstGeom prst="rect">
              <a:avLst/>
            </a:prstGeom>
          </p:spPr>
        </p:pic>
      </p:grpSp>
      <p:cxnSp>
        <p:nvCxnSpPr>
          <p:cNvPr id="86" name="Elbow Connector 85">
            <a:extLst>
              <a:ext uri="{FF2B5EF4-FFF2-40B4-BE49-F238E27FC236}">
                <a16:creationId xmlns:a16="http://schemas.microsoft.com/office/drawing/2014/main" id="{9AC88197-CDD6-8AE5-75E5-3DB81199ABBB}"/>
              </a:ext>
            </a:extLst>
          </p:cNvPr>
          <p:cNvCxnSpPr>
            <a:stCxn id="6" idx="2"/>
            <a:endCxn id="11" idx="0"/>
          </p:cNvCxnSpPr>
          <p:nvPr/>
        </p:nvCxnSpPr>
        <p:spPr>
          <a:xfrm rot="5400000">
            <a:off x="2605734" y="-172871"/>
            <a:ext cx="227866" cy="313494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>
            <a:extLst>
              <a:ext uri="{FF2B5EF4-FFF2-40B4-BE49-F238E27FC236}">
                <a16:creationId xmlns:a16="http://schemas.microsoft.com/office/drawing/2014/main" id="{BD3D9F2A-F8B2-C582-3991-746A5A499DCE}"/>
              </a:ext>
            </a:extLst>
          </p:cNvPr>
          <p:cNvCxnSpPr>
            <a:stCxn id="6" idx="2"/>
            <a:endCxn id="50" idx="0"/>
          </p:cNvCxnSpPr>
          <p:nvPr/>
        </p:nvCxnSpPr>
        <p:spPr>
          <a:xfrm rot="16200000" flipH="1">
            <a:off x="5740681" y="-172873"/>
            <a:ext cx="227866" cy="31349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3B364132-C4B1-B40E-62C6-7EA1D16AB5F5}"/>
              </a:ext>
            </a:extLst>
          </p:cNvPr>
          <p:cNvCxnSpPr>
            <a:endCxn id="46" idx="0"/>
          </p:cNvCxnSpPr>
          <p:nvPr/>
        </p:nvCxnSpPr>
        <p:spPr>
          <a:xfrm>
            <a:off x="3235069" y="1399917"/>
            <a:ext cx="1" cy="108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16C3A03-1D5A-A7EF-1B38-7836FE10B171}"/>
              </a:ext>
            </a:extLst>
          </p:cNvPr>
          <p:cNvCxnSpPr>
            <a:endCxn id="42" idx="0"/>
          </p:cNvCxnSpPr>
          <p:nvPr/>
        </p:nvCxnSpPr>
        <p:spPr>
          <a:xfrm>
            <a:off x="5317946" y="1399917"/>
            <a:ext cx="1" cy="108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96">
            <a:extLst>
              <a:ext uri="{FF2B5EF4-FFF2-40B4-BE49-F238E27FC236}">
                <a16:creationId xmlns:a16="http://schemas.microsoft.com/office/drawing/2014/main" id="{381B721C-843F-E828-57BC-B0DDEB641E29}"/>
              </a:ext>
            </a:extLst>
          </p:cNvPr>
          <p:cNvCxnSpPr>
            <a:stCxn id="46" idx="2"/>
            <a:endCxn id="25" idx="0"/>
          </p:cNvCxnSpPr>
          <p:nvPr/>
        </p:nvCxnSpPr>
        <p:spPr>
          <a:xfrm rot="5400000">
            <a:off x="2529842" y="2046692"/>
            <a:ext cx="180704" cy="12297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89D2B650-BEFB-CA6D-DCCF-0B59B0C15631}"/>
              </a:ext>
            </a:extLst>
          </p:cNvPr>
          <p:cNvCxnSpPr>
            <a:stCxn id="46" idx="2"/>
            <a:endCxn id="54" idx="0"/>
          </p:cNvCxnSpPr>
          <p:nvPr/>
        </p:nvCxnSpPr>
        <p:spPr>
          <a:xfrm rot="16200000" flipH="1">
            <a:off x="3539790" y="2266496"/>
            <a:ext cx="190444" cy="7998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>
            <a:extLst>
              <a:ext uri="{FF2B5EF4-FFF2-40B4-BE49-F238E27FC236}">
                <a16:creationId xmlns:a16="http://schemas.microsoft.com/office/drawing/2014/main" id="{F4C41064-0072-B62C-417C-FFA22B0F0400}"/>
              </a:ext>
            </a:extLst>
          </p:cNvPr>
          <p:cNvCxnSpPr>
            <a:stCxn id="54" idx="2"/>
            <a:endCxn id="61" idx="0"/>
          </p:cNvCxnSpPr>
          <p:nvPr/>
        </p:nvCxnSpPr>
        <p:spPr>
          <a:xfrm rot="5400000">
            <a:off x="2936365" y="2888814"/>
            <a:ext cx="163062" cy="20341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59038E14-35B8-A8CF-633C-8D8244E7DB17}"/>
              </a:ext>
            </a:extLst>
          </p:cNvPr>
          <p:cNvCxnSpPr>
            <a:stCxn id="54" idx="2"/>
            <a:endCxn id="69" idx="0"/>
          </p:cNvCxnSpPr>
          <p:nvPr/>
        </p:nvCxnSpPr>
        <p:spPr>
          <a:xfrm rot="16200000" flipH="1">
            <a:off x="4996564" y="2862731"/>
            <a:ext cx="163062" cy="20862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5C320D5-523B-FDF0-8632-598CFC090C16}"/>
              </a:ext>
            </a:extLst>
          </p:cNvPr>
          <p:cNvCxnSpPr>
            <a:cxnSpLocks/>
            <a:stCxn id="54" idx="2"/>
            <a:endCxn id="65" idx="0"/>
          </p:cNvCxnSpPr>
          <p:nvPr/>
        </p:nvCxnSpPr>
        <p:spPr>
          <a:xfrm>
            <a:off x="4034954" y="3824341"/>
            <a:ext cx="4817" cy="163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24D041C-F835-47BD-C018-E914E5F60155}"/>
              </a:ext>
            </a:extLst>
          </p:cNvPr>
          <p:cNvSpPr/>
          <p:nvPr/>
        </p:nvSpPr>
        <p:spPr>
          <a:xfrm>
            <a:off x="6717897" y="110993"/>
            <a:ext cx="1921633" cy="651885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DEE2C7EF-9442-86B1-4494-90E31D8C29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03" y="105515"/>
            <a:ext cx="1372505" cy="7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2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C5BC5F-9110-4F30-85F4-D911E7E52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5313" y="615598"/>
            <a:ext cx="7953374" cy="534232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RESOURCES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45F561-4D20-4F09-B717-E76631D1BECE}"/>
              </a:ext>
            </a:extLst>
          </p:cNvPr>
          <p:cNvSpPr/>
          <p:nvPr/>
        </p:nvSpPr>
        <p:spPr>
          <a:xfrm>
            <a:off x="517201" y="996102"/>
            <a:ext cx="803436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Office staff are available to provide multiple support services, including: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Notice of Funding Opportunities</a:t>
            </a:r>
          </a:p>
          <a:p>
            <a:pPr marL="9715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Monitoring and personalized distribution of federal funding opportunities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Federal Outreach</a:t>
            </a:r>
          </a:p>
          <a:p>
            <a:pPr marL="9715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Identifying program officials and facilitating connections – meeting space in Washington, DC in the new USC building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Junior Faculty Outreach</a:t>
            </a:r>
          </a:p>
          <a:p>
            <a:pPr marL="9715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Annual workshop and individualized consultations for junior faculty, hosted by Jim Murday, to explore early career opportunities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Personalized Federal Funding Strategy Sessions</a:t>
            </a:r>
          </a:p>
          <a:p>
            <a:pPr marL="9715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Individual strategy sessions to discuss research interests and identify funding pathways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Faculty Collaborations</a:t>
            </a:r>
          </a:p>
          <a:p>
            <a:pPr marL="9715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RSD staff can assist with identifying potential collaborators both from within USC as well as from external institutions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543288-C902-6CEB-C7A9-99ED5C3F9C39}"/>
              </a:ext>
            </a:extLst>
          </p:cNvPr>
          <p:cNvSpPr/>
          <p:nvPr/>
        </p:nvSpPr>
        <p:spPr>
          <a:xfrm>
            <a:off x="6717897" y="110993"/>
            <a:ext cx="1921633" cy="651885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4624433B-7210-D8B8-563B-1CDACA4EC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03" y="105515"/>
            <a:ext cx="1372505" cy="7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6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C5BC5F-9110-4F30-85F4-D911E7E52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5313" y="615598"/>
            <a:ext cx="7953374" cy="534232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RESOURCES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45F561-4D20-4F09-B717-E76631D1BECE}"/>
              </a:ext>
            </a:extLst>
          </p:cNvPr>
          <p:cNvSpPr/>
          <p:nvPr/>
        </p:nvSpPr>
        <p:spPr>
          <a:xfrm>
            <a:off x="517201" y="996102"/>
            <a:ext cx="803436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National Security Constituency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Support for proposals being submitted for funding by the national security community – subject matter expertise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Analytics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Staff can conduct analysis of federal funding patterns and previously funded proposals, in order to maximize chances of success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Support for Proposal Development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Availability of numerous proposal development services, including team building, proposal planning and coordination, grant writing, budget preparation, administrative and logistic support, and proposal submission support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991B1E"/>
                </a:solidFill>
              </a:rPr>
              <a:t>Graphic Design</a:t>
            </a:r>
          </a:p>
          <a:p>
            <a:pPr marL="6286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</a:rPr>
              <a:t>Wide range of graphic design support, including the development of organizational and conceptual figures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6380F5-5223-1724-BEFE-FC3870239F16}"/>
              </a:ext>
            </a:extLst>
          </p:cNvPr>
          <p:cNvSpPr/>
          <p:nvPr/>
        </p:nvSpPr>
        <p:spPr>
          <a:xfrm>
            <a:off x="6717897" y="110993"/>
            <a:ext cx="1921633" cy="651885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D5A4703C-D0DF-4380-AA20-2C1720DD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03" y="105515"/>
            <a:ext cx="1372505" cy="7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4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F6991B-361B-230E-586D-2FC67241B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94973"/>
            <a:ext cx="9144000" cy="289995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C5BC5F-9110-4F30-85F4-D911E7E52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5313" y="643088"/>
            <a:ext cx="7953374" cy="383260"/>
          </a:xfrm>
        </p:spPr>
        <p:txBody>
          <a:bodyPr/>
          <a:lstStyle/>
          <a:p>
            <a:r>
              <a:rPr lang="en-US" sz="2800" b="1" dirty="0">
                <a:solidFill>
                  <a:schemeClr val="accent2"/>
                </a:solidFill>
              </a:rPr>
              <a:t>Contact us!</a:t>
            </a:r>
            <a:endParaRPr lang="en-US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4622D9-8B2D-5D27-EDB6-CBC3AA137236}"/>
              </a:ext>
            </a:extLst>
          </p:cNvPr>
          <p:cNvSpPr/>
          <p:nvPr/>
        </p:nvSpPr>
        <p:spPr>
          <a:xfrm>
            <a:off x="6717897" y="110993"/>
            <a:ext cx="1921633" cy="651885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DEADBEA-5F91-1036-2B73-077BD74FE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0318" y="-161388"/>
            <a:ext cx="2666208" cy="14997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96D53BB-910E-843E-8811-674E9F8CE107}"/>
              </a:ext>
            </a:extLst>
          </p:cNvPr>
          <p:cNvSpPr/>
          <p:nvPr/>
        </p:nvSpPr>
        <p:spPr>
          <a:xfrm>
            <a:off x="0" y="1640586"/>
            <a:ext cx="9144000" cy="213087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4FA4692-BBBE-4335-AB12-4F6E8B83F585}"/>
              </a:ext>
            </a:extLst>
          </p:cNvPr>
          <p:cNvSpPr txBox="1">
            <a:spLocks/>
          </p:cNvSpPr>
          <p:nvPr/>
        </p:nvSpPr>
        <p:spPr>
          <a:xfrm>
            <a:off x="2353719" y="1851926"/>
            <a:ext cx="4436562" cy="170818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ts val="12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kern="1200" cap="none" spc="0" baseline="0">
                <a:solidFill>
                  <a:schemeClr val="accent4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1800" i="1" dirty="0">
                <a:solidFill>
                  <a:schemeClr val="bg2">
                    <a:lumMod val="25000"/>
                  </a:schemeClr>
                </a:solidFill>
                <a:latin typeface="Lato Light" panose="020F0302020204030203" pitchFamily="34" charset="77"/>
                <a:ea typeface="Lato" panose="020F0502020204030203" pitchFamily="34" charset="0"/>
                <a:cs typeface="Lato" panose="020F0502020204030203" pitchFamily="34" charset="0"/>
              </a:rPr>
              <a:t>For more information on RSD resources, office capabilities, and personnel, visit </a:t>
            </a:r>
            <a:r>
              <a:rPr lang="en-US" sz="1800" b="1" i="1" dirty="0" err="1">
                <a:solidFill>
                  <a:schemeClr val="accent2"/>
                </a:solidFill>
                <a:ea typeface="Lato" panose="020F0502020204030203" pitchFamily="34" charset="0"/>
                <a:cs typeface="Lato" panose="020F0502020204030203" pitchFamily="34" charset="0"/>
              </a:rPr>
              <a:t>rsd.usc.edu</a:t>
            </a:r>
            <a:r>
              <a:rPr lang="en-US" sz="1800" b="1" i="1" dirty="0">
                <a:solidFill>
                  <a:schemeClr val="accent2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en-US" sz="1800" b="1" i="1" dirty="0">
              <a:solidFill>
                <a:schemeClr val="bg2">
                  <a:lumMod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1800" i="1" dirty="0">
                <a:solidFill>
                  <a:schemeClr val="bg2">
                    <a:lumMod val="25000"/>
                  </a:schemeClr>
                </a:solidFill>
                <a:latin typeface="Lato Light" panose="020F0302020204030203" pitchFamily="34" charset="77"/>
                <a:ea typeface="Lato" panose="020F0502020204030203" pitchFamily="34" charset="0"/>
                <a:cs typeface="Lato" panose="020F0502020204030203" pitchFamily="34" charset="0"/>
              </a:rPr>
              <a:t>For proposal support or further inquiries, contact </a:t>
            </a:r>
            <a:r>
              <a:rPr lang="en-US" sz="1800" b="1" i="1" dirty="0">
                <a:solidFill>
                  <a:schemeClr val="accent2"/>
                </a:solidFill>
                <a:ea typeface="Lato" panose="020F0502020204030203" pitchFamily="34" charset="0"/>
                <a:cs typeface="Lato" panose="020F0502020204030203" pitchFamily="34" charset="0"/>
              </a:rPr>
              <a:t>Jordan Locy </a:t>
            </a:r>
            <a:r>
              <a:rPr lang="en-US" sz="1800" i="1" dirty="0">
                <a:solidFill>
                  <a:schemeClr val="bg2">
                    <a:lumMod val="25000"/>
                  </a:schemeClr>
                </a:solidFill>
                <a:latin typeface="Lato Light" panose="020F0302020204030203" pitchFamily="34" charset="77"/>
                <a:ea typeface="Lato" panose="020F0502020204030203" pitchFamily="34" charset="0"/>
                <a:cs typeface="Lato" panose="020F0502020204030203" pitchFamily="34" charset="0"/>
              </a:rPr>
              <a:t>at</a:t>
            </a:r>
            <a:r>
              <a:rPr lang="en-US" sz="1800" b="1" i="1" dirty="0">
                <a:solidFill>
                  <a:schemeClr val="bg2">
                    <a:lumMod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800" b="1" i="1" dirty="0">
                <a:solidFill>
                  <a:schemeClr val="accent2"/>
                </a:solidFill>
                <a:ea typeface="Lato" panose="020F0502020204030203" pitchFamily="34" charset="0"/>
                <a:cs typeface="Lato" panose="020F0502020204030203" pitchFamily="34" charset="0"/>
              </a:rPr>
              <a:t>locy@usc.edu</a:t>
            </a:r>
          </a:p>
        </p:txBody>
      </p:sp>
    </p:spTree>
    <p:extLst>
      <p:ext uri="{BB962C8B-B14F-4D97-AF65-F5344CB8AC3E}">
        <p14:creationId xmlns:p14="http://schemas.microsoft.com/office/powerpoint/2010/main" val="38732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4B5050"/>
      </a:accent1>
      <a:accent2>
        <a:srgbClr val="991B1E"/>
      </a:accent2>
      <a:accent3>
        <a:srgbClr val="6E7378"/>
      </a:accent3>
      <a:accent4>
        <a:srgbClr val="91969B"/>
      </a:accent4>
      <a:accent5>
        <a:srgbClr val="AAAFB4"/>
      </a:accent5>
      <a:accent6>
        <a:srgbClr val="DCE1E6"/>
      </a:accent6>
      <a:hlink>
        <a:srgbClr val="0563C1"/>
      </a:hlink>
      <a:folHlink>
        <a:srgbClr val="954F72"/>
      </a:folHlink>
    </a:clrScheme>
    <a:fontScheme name="Custom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5264B4E68994DA80BA1B84E15C1EF" ma:contentTypeVersion="13" ma:contentTypeDescription="Create a new document." ma:contentTypeScope="" ma:versionID="31de57eda88e7de8a047200446fb0837">
  <xsd:schema xmlns:xsd="http://www.w3.org/2001/XMLSchema" xmlns:xs="http://www.w3.org/2001/XMLSchema" xmlns:p="http://schemas.microsoft.com/office/2006/metadata/properties" xmlns:ns3="cfac814d-1023-4b39-847e-60db95bb2ec9" xmlns:ns4="b0307f1d-165a-4cf1-865a-63c221e5afa6" targetNamespace="http://schemas.microsoft.com/office/2006/metadata/properties" ma:root="true" ma:fieldsID="0a768800d5fc77432a37439cc5668798" ns3:_="" ns4:_="">
    <xsd:import namespace="cfac814d-1023-4b39-847e-60db95bb2ec9"/>
    <xsd:import namespace="b0307f1d-165a-4cf1-865a-63c221e5afa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814d-1023-4b39-847e-60db95bb2e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307f1d-165a-4cf1-865a-63c221e5a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F43A76-641A-4ED7-95C5-3BF4F4902D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46B3AF-EEAF-4C4A-AB6D-375BCE23B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814d-1023-4b39-847e-60db95bb2ec9"/>
    <ds:schemaRef ds:uri="b0307f1d-165a-4cf1-865a-63c221e5af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C3748D-E977-4A13-A06E-0AC7FDFCE8E8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b0307f1d-165a-4cf1-865a-63c221e5afa6"/>
    <ds:schemaRef ds:uri="cfac814d-1023-4b39-847e-60db95bb2ec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2019</Template>
  <TotalTime>32325</TotalTime>
  <Words>462</Words>
  <Application>Microsoft Macintosh PowerPoint</Application>
  <PresentationFormat>On-screen Show (16:9)</PresentationFormat>
  <Paragraphs>75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Lato Black</vt:lpstr>
      <vt:lpstr>Lato Light</vt:lpstr>
      <vt:lpstr>Lato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University Communications</dc:creator>
  <cp:keywords/>
  <dc:description/>
  <cp:lastModifiedBy>Jordan Locy</cp:lastModifiedBy>
  <cp:revision>805</cp:revision>
  <cp:lastPrinted>2020-06-14T19:24:06Z</cp:lastPrinted>
  <dcterms:created xsi:type="dcterms:W3CDTF">2020-05-19T22:30:27Z</dcterms:created>
  <dcterms:modified xsi:type="dcterms:W3CDTF">2023-08-17T23:38:21Z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0x010100A7F5264B4E68994DA80BA1B84E15C1EF</vt:lpwstr>
  </property>
</Properties>
</file>