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5"/>
  </p:notesMasterIdLst>
  <p:sldIdLst>
    <p:sldId id="256" r:id="rId2"/>
    <p:sldId id="271" r:id="rId3"/>
    <p:sldId id="260" r:id="rId4"/>
    <p:sldId id="257" r:id="rId5"/>
    <p:sldId id="258" r:id="rId6"/>
    <p:sldId id="269" r:id="rId7"/>
    <p:sldId id="265" r:id="rId8"/>
    <p:sldId id="270" r:id="rId9"/>
    <p:sldId id="264" r:id="rId10"/>
    <p:sldId id="267" r:id="rId11"/>
    <p:sldId id="266" r:id="rId12"/>
    <p:sldId id="268" r:id="rId13"/>
    <p:sldId id="263" r:id="rId1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6"/>
      <p:bold r:id="rId17"/>
      <p:italic r:id="rId18"/>
      <p:boldItalic r:id="rId19"/>
    </p:embeddedFon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Lato Black" panose="020F0502020204030204" pitchFamily="34" charset="0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6833C-A619-43FF-802E-8174D426C66B}">
  <a:tblStyle styleId="{4596833C-A619-43FF-802E-8174D426C6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700"/>
  </p:normalViewPr>
  <p:slideViewPr>
    <p:cSldViewPr snapToGrid="0">
      <p:cViewPr varScale="1">
        <p:scale>
          <a:sx n="170" d="100"/>
          <a:sy n="170" d="100"/>
        </p:scale>
        <p:origin x="200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906f8cdca2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906f8cdca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eb5c284a49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eb5c284a4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91737384c3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91737384c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Page">
  <p:cSld name="Section Break Pag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Half Picture at Left 02">
  <p:cSld name="Slide with Half Picture at Left 02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" name="Google Shape;58;p11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9" name="Google Shape;59;p11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" name="Google Shape;60;p11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61" name="Google Shape;6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72">
          <p15:clr>
            <a:srgbClr val="FBAE40"/>
          </p15:clr>
        </p15:guide>
        <p15:guide id="2" orient="horz" pos="2700">
          <p15:clr>
            <a:srgbClr val="FBAE40"/>
          </p15:clr>
        </p15:guide>
        <p15:guide id="3" pos="5384">
          <p15:clr>
            <a:srgbClr val="FBAE40"/>
          </p15:clr>
        </p15:guide>
        <p15:guide id="4" pos="374">
          <p15:clr>
            <a:srgbClr val="FBAE40"/>
          </p15:clr>
        </p15:guide>
        <p15:guide id="5" orient="horz" pos="3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Half Picture at Right">
  <p:cSld name="Slide with Half Picture at Righ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1">
  <p:cSld name="Our Portfolio 0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67" name="Google Shape;67;p13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13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" name="Google Shape;69;p13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" name="Google Shape;70;p13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" name="Google Shape;71;p13"/>
          <p:cNvSpPr>
            <a:spLocks noGrp="1"/>
          </p:cNvSpPr>
          <p:nvPr>
            <p:ph type="pic" idx="3"/>
          </p:nvPr>
        </p:nvSpPr>
        <p:spPr>
          <a:xfrm>
            <a:off x="593724" y="1543050"/>
            <a:ext cx="382111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>
            <a:spLocks noGrp="1"/>
          </p:cNvSpPr>
          <p:nvPr>
            <p:ph type="pic" idx="4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73" name="Google Shape;7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2">
  <p:cSld name="Our Portfolio 0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8" name="Google Shape;78;p14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" name="Google Shape;79;p14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0" name="Google Shape;80;p14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" name="Google Shape;81;p14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251318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4"/>
          <p:cNvSpPr>
            <a:spLocks noGrp="1"/>
          </p:cNvSpPr>
          <p:nvPr>
            <p:ph type="pic" idx="4"/>
          </p:nvPr>
        </p:nvSpPr>
        <p:spPr>
          <a:xfrm>
            <a:off x="6033912" y="1543050"/>
            <a:ext cx="251318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>
            <a:spLocks noGrp="1"/>
          </p:cNvSpPr>
          <p:nvPr>
            <p:ph type="pic" idx="5"/>
          </p:nvPr>
        </p:nvSpPr>
        <p:spPr>
          <a:xfrm>
            <a:off x="3315406" y="1543050"/>
            <a:ext cx="251318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3">
  <p:cSld name="Our Portfolio 03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87" name="Google Shape;87;p15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15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5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" name="Google Shape;90;p15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" name="Google Shape;91;p15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>
            <a:spLocks noGrp="1"/>
          </p:cNvSpPr>
          <p:nvPr>
            <p:ph type="pic" idx="4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>
            <a:spLocks noGrp="1"/>
          </p:cNvSpPr>
          <p:nvPr>
            <p:ph type="pic" idx="5"/>
          </p:nvPr>
        </p:nvSpPr>
        <p:spPr>
          <a:xfrm>
            <a:off x="593725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>
            <a:spLocks noGrp="1"/>
          </p:cNvSpPr>
          <p:nvPr>
            <p:ph type="pic" idx="6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>
            <a:spLocks noGrp="1"/>
          </p:cNvSpPr>
          <p:nvPr>
            <p:ph type="pic" idx="7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4">
  <p:cSld name="Our Portfolio 04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6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6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p16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p16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256010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>
            <a:spLocks noGrp="1"/>
          </p:cNvSpPr>
          <p:nvPr>
            <p:ph type="pic" idx="4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>
            <a:spLocks noGrp="1"/>
          </p:cNvSpPr>
          <p:nvPr>
            <p:ph type="pic" idx="5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>
            <a:spLocks noGrp="1"/>
          </p:cNvSpPr>
          <p:nvPr>
            <p:ph type="pic" idx="6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5">
  <p:cSld name="Our Portfolio 05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>
            <a:spLocks noGrp="1"/>
          </p:cNvSpPr>
          <p:nvPr>
            <p:ph type="pic" idx="2"/>
          </p:nvPr>
        </p:nvSpPr>
        <p:spPr>
          <a:xfrm>
            <a:off x="1508125" y="1543049"/>
            <a:ext cx="2546117" cy="140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>
            <a:spLocks noGrp="1"/>
          </p:cNvSpPr>
          <p:nvPr>
            <p:ph type="pic" idx="3"/>
          </p:nvPr>
        </p:nvSpPr>
        <p:spPr>
          <a:xfrm>
            <a:off x="5988464" y="1543049"/>
            <a:ext cx="2546117" cy="140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4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12" name="Google Shape;112;p17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3" name="Google Shape;113;p17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4" name="Google Shape;114;p17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5" name="Google Shape;115;p17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1">
  <p:cSld name="iPhone Mockup 0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6535" y="1134684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>
            <a:spLocks noGrp="1"/>
          </p:cNvSpPr>
          <p:nvPr>
            <p:ph type="pic" idx="2"/>
          </p:nvPr>
        </p:nvSpPr>
        <p:spPr>
          <a:xfrm>
            <a:off x="720840" y="1695550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3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22" name="Google Shape;122;p18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3" name="Google Shape;12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37877" y="1134684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>
            <a:spLocks noGrp="1"/>
          </p:cNvSpPr>
          <p:nvPr>
            <p:ph type="pic" idx="4"/>
          </p:nvPr>
        </p:nvSpPr>
        <p:spPr>
          <a:xfrm>
            <a:off x="5022182" y="1695550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25" name="Google Shape;125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88548" y="1439120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>
            <a:spLocks noGrp="1"/>
          </p:cNvSpPr>
          <p:nvPr>
            <p:ph type="pic" idx="5"/>
          </p:nvPr>
        </p:nvSpPr>
        <p:spPr>
          <a:xfrm>
            <a:off x="7172853" y="1999986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27" name="Google Shape;12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7206" y="1439120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>
            <a:spLocks noGrp="1"/>
          </p:cNvSpPr>
          <p:nvPr>
            <p:ph type="pic" idx="6"/>
          </p:nvPr>
        </p:nvSpPr>
        <p:spPr>
          <a:xfrm>
            <a:off x="2871511" y="1999986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4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2">
  <p:cSld name="iPhone Mockup 0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595314" y="1857487"/>
            <a:ext cx="7953374" cy="202687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33" name="Google Shape;133;p19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4" name="Google Shape;134;p19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19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6" name="Google Shape;136;p19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7" name="Google Shape;13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64129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>
            <a:spLocks noGrp="1"/>
          </p:cNvSpPr>
          <p:nvPr>
            <p:ph type="pic" idx="3"/>
          </p:nvPr>
        </p:nvSpPr>
        <p:spPr>
          <a:xfrm>
            <a:off x="3961343" y="1754911"/>
            <a:ext cx="1204382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3">
  <p:cSld name="iPhone Mockup 03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/>
          <p:nvPr/>
        </p:nvSpPr>
        <p:spPr>
          <a:xfrm>
            <a:off x="595314" y="1543050"/>
            <a:ext cx="7953374" cy="96348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43" name="Google Shape;143;p20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p20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5" name="Google Shape;145;p20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6" name="Google Shape;146;p20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33706" y="1142482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>
            <a:spLocks noGrp="1"/>
          </p:cNvSpPr>
          <p:nvPr>
            <p:ph type="pic" idx="3"/>
          </p:nvPr>
        </p:nvSpPr>
        <p:spPr>
          <a:xfrm>
            <a:off x="5118011" y="1703348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66263" y="1142482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>
            <a:spLocks noGrp="1"/>
          </p:cNvSpPr>
          <p:nvPr>
            <p:ph type="pic" idx="4"/>
          </p:nvPr>
        </p:nvSpPr>
        <p:spPr>
          <a:xfrm>
            <a:off x="6750568" y="1703348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Blank Slide">
  <p:cSld name="Full Blank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4">
  <p:cSld name="iPhone Mockup 04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6" name="Google Shape;156;p21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p21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71766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>
            <a:spLocks noGrp="1"/>
          </p:cNvSpPr>
          <p:nvPr>
            <p:ph type="pic" idx="3"/>
          </p:nvPr>
        </p:nvSpPr>
        <p:spPr>
          <a:xfrm>
            <a:off x="2156071" y="1754911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60" name="Google Shape;16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4323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>
            <a:spLocks noGrp="1"/>
          </p:cNvSpPr>
          <p:nvPr>
            <p:ph type="pic" idx="4"/>
          </p:nvPr>
        </p:nvSpPr>
        <p:spPr>
          <a:xfrm>
            <a:off x="3788628" y="1754911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62" name="Google Shape;16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53811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>
            <a:spLocks noGrp="1"/>
          </p:cNvSpPr>
          <p:nvPr>
            <p:ph type="pic" idx="5"/>
          </p:nvPr>
        </p:nvSpPr>
        <p:spPr>
          <a:xfrm>
            <a:off x="5438116" y="1754911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5">
  <p:cSld name="iPhone Mockup 05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90362" y="1100444"/>
            <a:ext cx="2918752" cy="404305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2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68" name="Google Shape;168;p22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9" name="Google Shape;169;p22"/>
          <p:cNvSpPr>
            <a:spLocks noGrp="1"/>
          </p:cNvSpPr>
          <p:nvPr>
            <p:ph type="pic" idx="3"/>
          </p:nvPr>
        </p:nvSpPr>
        <p:spPr>
          <a:xfrm>
            <a:off x="5278966" y="1689100"/>
            <a:ext cx="2209799" cy="345439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22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Google Shape;172;p22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3" name="Google Shape;17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6">
  <p:cSld name="iPhone Mockup 06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88" y="185298"/>
            <a:ext cx="3129491" cy="45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3"/>
          <p:cNvSpPr txBox="1">
            <a:spLocks noGrp="1"/>
          </p:cNvSpPr>
          <p:nvPr>
            <p:ph type="body" idx="1"/>
          </p:nvPr>
        </p:nvSpPr>
        <p:spPr>
          <a:xfrm>
            <a:off x="3242733" y="575841"/>
            <a:ext cx="5294843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body" idx="2"/>
          </p:nvPr>
        </p:nvSpPr>
        <p:spPr>
          <a:xfrm>
            <a:off x="3242416" y="959101"/>
            <a:ext cx="530468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78" name="Google Shape;178;p23"/>
          <p:cNvCxnSpPr/>
          <p:nvPr/>
        </p:nvCxnSpPr>
        <p:spPr>
          <a:xfrm>
            <a:off x="3242416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9" name="Google Shape;179;p23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0" name="Google Shape;180;p23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23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2" name="Google Shape;182;p23"/>
          <p:cNvSpPr>
            <a:spLocks noGrp="1"/>
          </p:cNvSpPr>
          <p:nvPr>
            <p:ph type="pic" idx="3"/>
          </p:nvPr>
        </p:nvSpPr>
        <p:spPr>
          <a:xfrm>
            <a:off x="800011" y="912452"/>
            <a:ext cx="1552896" cy="291790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b Browser &amp; iPhone Mockup">
  <p:cSld name="Web Browser &amp; iPhone Mockup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87" name="Google Shape;187;p24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8" name="Google Shape;188;p24"/>
          <p:cNvSpPr>
            <a:spLocks noGrp="1"/>
          </p:cNvSpPr>
          <p:nvPr>
            <p:ph type="pic" idx="3"/>
          </p:nvPr>
        </p:nvSpPr>
        <p:spPr>
          <a:xfrm>
            <a:off x="1614488" y="1471670"/>
            <a:ext cx="5915025" cy="318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" name="Google Shape;189;p24"/>
          <p:cNvSpPr/>
          <p:nvPr/>
        </p:nvSpPr>
        <p:spPr>
          <a:xfrm>
            <a:off x="1614488" y="1318534"/>
            <a:ext cx="5915025" cy="156764"/>
          </a:xfrm>
          <a:custGeom>
            <a:avLst/>
            <a:gdLst/>
            <a:ahLst/>
            <a:cxnLst/>
            <a:rect l="l" t="t" r="r" b="b"/>
            <a:pathLst>
              <a:path w="15763003" h="418038" extrusionOk="0">
                <a:moveTo>
                  <a:pt x="116359" y="0"/>
                </a:moveTo>
                <a:lnTo>
                  <a:pt x="15646645" y="0"/>
                </a:lnTo>
                <a:cubicBezTo>
                  <a:pt x="15710907" y="0"/>
                  <a:pt x="15763003" y="52096"/>
                  <a:pt x="15763003" y="116359"/>
                </a:cubicBezTo>
                <a:lnTo>
                  <a:pt x="15763003" y="418038"/>
                </a:lnTo>
                <a:lnTo>
                  <a:pt x="0" y="418038"/>
                </a:lnTo>
                <a:lnTo>
                  <a:pt x="0" y="116359"/>
                </a:lnTo>
                <a:cubicBezTo>
                  <a:pt x="0" y="52096"/>
                  <a:pt x="52096" y="0"/>
                  <a:pt x="1163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0" name="Google Shape;190;p24"/>
          <p:cNvSpPr/>
          <p:nvPr/>
        </p:nvSpPr>
        <p:spPr>
          <a:xfrm>
            <a:off x="1711524" y="1367661"/>
            <a:ext cx="54173" cy="54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" name="Google Shape;191;p24"/>
          <p:cNvSpPr/>
          <p:nvPr/>
        </p:nvSpPr>
        <p:spPr>
          <a:xfrm>
            <a:off x="1806610" y="1367661"/>
            <a:ext cx="54173" cy="541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4"/>
          <p:cNvSpPr/>
          <p:nvPr/>
        </p:nvSpPr>
        <p:spPr>
          <a:xfrm>
            <a:off x="1901697" y="1367661"/>
            <a:ext cx="54173" cy="541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93" name="Google Shape;193;p24"/>
          <p:cNvGrpSpPr/>
          <p:nvPr/>
        </p:nvGrpSpPr>
        <p:grpSpPr>
          <a:xfrm>
            <a:off x="7154465" y="1366181"/>
            <a:ext cx="298052" cy="55653"/>
            <a:chOff x="19078575" y="3106739"/>
            <a:chExt cx="794805" cy="148407"/>
          </a:xfrm>
        </p:grpSpPr>
        <p:grpSp>
          <p:nvGrpSpPr>
            <p:cNvPr id="194" name="Google Shape;194;p24"/>
            <p:cNvGrpSpPr/>
            <p:nvPr/>
          </p:nvGrpSpPr>
          <p:grpSpPr>
            <a:xfrm>
              <a:off x="19736220" y="3106739"/>
              <a:ext cx="137160" cy="137160"/>
              <a:chOff x="19740166" y="3110684"/>
              <a:chExt cx="138113" cy="138113"/>
            </a:xfrm>
          </p:grpSpPr>
          <p:cxnSp>
            <p:nvCxnSpPr>
              <p:cNvPr id="195" name="Google Shape;195;p24"/>
              <p:cNvCxnSpPr/>
              <p:nvPr/>
            </p:nvCxnSpPr>
            <p:spPr>
              <a:xfrm>
                <a:off x="19740166" y="3110684"/>
                <a:ext cx="138113" cy="138113"/>
              </a:xfrm>
              <a:prstGeom prst="straightConnector1">
                <a:avLst/>
              </a:prstGeom>
              <a:noFill/>
              <a:ln w="127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6" name="Google Shape;196;p24"/>
              <p:cNvCxnSpPr/>
              <p:nvPr/>
            </p:nvCxnSpPr>
            <p:spPr>
              <a:xfrm rot="10800000" flipH="1">
                <a:off x="19740166" y="3110684"/>
                <a:ext cx="138113" cy="138113"/>
              </a:xfrm>
              <a:prstGeom prst="straightConnector1">
                <a:avLst/>
              </a:prstGeom>
              <a:noFill/>
              <a:ln w="127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97" name="Google Shape;197;p24"/>
            <p:cNvSpPr/>
            <p:nvPr/>
          </p:nvSpPr>
          <p:spPr>
            <a:xfrm>
              <a:off x="19415125" y="3110684"/>
              <a:ext cx="144462" cy="144462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6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cxnSp>
          <p:nvCxnSpPr>
            <p:cNvPr id="198" name="Google Shape;198;p24"/>
            <p:cNvCxnSpPr/>
            <p:nvPr/>
          </p:nvCxnSpPr>
          <p:spPr>
            <a:xfrm rot="10800000">
              <a:off x="19078575" y="3255146"/>
              <a:ext cx="161925" cy="0"/>
            </a:xfrm>
            <a:prstGeom prst="straightConnector1">
              <a:avLst/>
            </a:prstGeom>
            <a:noFill/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99" name="Google Shape;199;p24"/>
          <p:cNvSpPr>
            <a:spLocks noGrp="1"/>
          </p:cNvSpPr>
          <p:nvPr>
            <p:ph type="pic" idx="4"/>
          </p:nvPr>
        </p:nvSpPr>
        <p:spPr>
          <a:xfrm>
            <a:off x="5869461" y="2131214"/>
            <a:ext cx="1305324" cy="240935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4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ptop Mockup">
  <p:cSld name="Laptop Mockup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>
            <a:off x="595314" y="1934633"/>
            <a:ext cx="7953374" cy="187258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3" name="Google Shape;20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1535" y="1432135"/>
            <a:ext cx="5027326" cy="304984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5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06" name="Google Shape;206;p25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7" name="Google Shape;207;p25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25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9" name="Google Shape;209;p25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" name="Google Shape;210;p25"/>
          <p:cNvSpPr>
            <a:spLocks noGrp="1"/>
          </p:cNvSpPr>
          <p:nvPr>
            <p:ph type="pic" idx="3"/>
          </p:nvPr>
        </p:nvSpPr>
        <p:spPr>
          <a:xfrm>
            <a:off x="1957511" y="1714500"/>
            <a:ext cx="3635375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Content">
  <p:cSld name="Title &amp;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6" name="Google Shape;16;p4"/>
          <p:cNvCxnSpPr/>
          <p:nvPr/>
        </p:nvCxnSpPr>
        <p:spPr>
          <a:xfrm>
            <a:off x="593725" y="492067"/>
            <a:ext cx="685800" cy="0"/>
          </a:xfrm>
          <a:prstGeom prst="straightConnector1">
            <a:avLst/>
          </a:prstGeom>
          <a:noFill/>
          <a:ln w="508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17;p4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Google Shape;18;p4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Google Shape;19;p4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17258" y="166746"/>
            <a:ext cx="1748172" cy="409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ith Footers">
  <p:cSld name="Blank Slide with Footer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" name="Google Shape;23;p5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" name="Google Shape;24;p5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Mini Half Picture at Right">
  <p:cSld name="Slide with Mini Half Picture at Righ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9" name="Google Shape;29;p7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" name="Google Shape;30;p7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" name="Google Shape;31;p7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" name="Google Shape;32;p7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" name="Google Shape;33;p7"/>
          <p:cNvSpPr>
            <a:spLocks noGrp="1"/>
          </p:cNvSpPr>
          <p:nvPr>
            <p:ph type="pic" idx="3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Mini Half Picture at Left">
  <p:cSld name="Slide with Mini Half Picture at Lef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/>
          <p:nvPr/>
        </p:nvSpPr>
        <p:spPr>
          <a:xfrm>
            <a:off x="593725" y="1543050"/>
            <a:ext cx="7953375" cy="2743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38" name="Google Shape;38;p8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9" name="Google Shape;39;p8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" name="Google Shape;40;p8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" name="Google Shape;41;p8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8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3821113" cy="2743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Vision, Mission &amp; Values Slide">
  <p:cSld name="Our Vision, Mission &amp; Values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46" name="Google Shape;46;p9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" name="Google Shape;47;p9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" name="Google Shape;48;p9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" name="Google Shape;49;p9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0" name="Google Shape;50;p9"/>
          <p:cNvSpPr>
            <a:spLocks noGrp="1"/>
          </p:cNvSpPr>
          <p:nvPr>
            <p:ph type="pic" idx="3"/>
          </p:nvPr>
        </p:nvSpPr>
        <p:spPr>
          <a:xfrm>
            <a:off x="0" y="1543050"/>
            <a:ext cx="3152716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Half Picture at Left 01">
  <p:cSld name="Slide with Half Picture at Left 0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>
            <a:spLocks noGrp="1"/>
          </p:cNvSpPr>
          <p:nvPr>
            <p:ph type="pic" idx="2"/>
          </p:nvPr>
        </p:nvSpPr>
        <p:spPr>
          <a:xfrm>
            <a:off x="0" y="0"/>
            <a:ext cx="3986213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4" name="Google Shape;54;p10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p10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anairwi@usc.ed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6" descr="A large tree in a par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0"/>
            <a:ext cx="91439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6"/>
          <p:cNvSpPr/>
          <p:nvPr/>
        </p:nvSpPr>
        <p:spPr>
          <a:xfrm>
            <a:off x="0" y="1237519"/>
            <a:ext cx="5915770" cy="2205853"/>
          </a:xfrm>
          <a:prstGeom prst="rect">
            <a:avLst/>
          </a:prstGeom>
          <a:solidFill>
            <a:srgbClr val="FFFFFF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295978" y="1449600"/>
            <a:ext cx="5637000" cy="13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A3838"/>
                </a:solidFill>
                <a:latin typeface="Lato Black"/>
                <a:ea typeface="Lato Black"/>
                <a:cs typeface="Lato Black"/>
                <a:sym typeface="Lato Black"/>
              </a:rPr>
              <a:t>Research Support from Foundations for Arts and Humanities </a:t>
            </a:r>
            <a:endParaRPr sz="3200"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3A3838"/>
                </a:solidFill>
                <a:latin typeface="Lato Black"/>
                <a:ea typeface="Lato Black"/>
                <a:cs typeface="Lato Black"/>
                <a:sym typeface="Lato Black"/>
              </a:rPr>
              <a:t>Dana Irwin, Ph.D.</a:t>
            </a:r>
            <a:endParaRPr sz="1100"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3A3838"/>
                </a:solidFill>
                <a:latin typeface="Lato Black"/>
                <a:ea typeface="Lato Black"/>
                <a:cs typeface="Lato Black"/>
                <a:sym typeface="Lato Black"/>
              </a:rPr>
              <a:t>Associate Director, Corporate and Foundation Relations</a:t>
            </a:r>
            <a:endParaRPr sz="1100"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dirty="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9/27/22</a:t>
            </a:r>
            <a:endParaRPr sz="900" b="1" i="0" u="none" strike="noStrike" cap="none" dirty="0">
              <a:solidFill>
                <a:srgbClr val="FF000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219" name="Google Shape;21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7603" y="3034280"/>
            <a:ext cx="1748172" cy="4090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295980" y="1449599"/>
            <a:ext cx="685800" cy="0"/>
          </a:xfrm>
          <a:prstGeom prst="straightConnector1">
            <a:avLst/>
          </a:prstGeom>
          <a:noFill/>
          <a:ln w="508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099E17-02A8-DE07-7F5C-E2CC7E50B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of recent grants to USC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289195-78C4-2614-84C7-AFA81A79260C}"/>
              </a:ext>
            </a:extLst>
          </p:cNvPr>
          <p:cNvSpPr txBox="1"/>
          <p:nvPr/>
        </p:nvSpPr>
        <p:spPr>
          <a:xfrm>
            <a:off x="593724" y="1229259"/>
            <a:ext cx="8049343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 err="1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Irei</a:t>
            </a:r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: National Monument for the WWII Japanese American Incarceration, Mellon Foundation, USC </a:t>
            </a:r>
            <a:r>
              <a:rPr lang="en-US" b="0" i="0" u="none" strike="noStrike" dirty="0" err="1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Shinso</a:t>
            </a:r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 Ito Center for Japanese Religion and Culture, Duncan Williams (Dornsife), PI, 2021</a:t>
            </a:r>
          </a:p>
          <a:p>
            <a:endParaRPr lang="en-US" dirty="0">
              <a:solidFill>
                <a:srgbClr val="111111"/>
              </a:solidFill>
              <a:latin typeface="Georgia" panose="02040502050405020303" pitchFamily="18" charset="0"/>
            </a:endParaRP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Mellon Support for the Paul Revere Williams Archive, USC Architecture, 2024</a:t>
            </a:r>
          </a:p>
          <a:p>
            <a:endParaRPr lang="en-US" dirty="0">
              <a:solidFill>
                <a:srgbClr val="111111"/>
              </a:solidFill>
              <a:latin typeface="Georgia" panose="02040502050405020303" pitchFamily="18" charset="0"/>
            </a:endParaRP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Carnegie Junior Fellow, Hajar </a:t>
            </a:r>
            <a:r>
              <a:rPr lang="en-US" b="0" i="0" u="none" strike="noStrike" dirty="0" err="1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Yazdiha</a:t>
            </a:r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, Sociology, Dornsife (2024)</a:t>
            </a:r>
          </a:p>
          <a:p>
            <a:r>
              <a:rPr lang="en-US" dirty="0">
                <a:solidFill>
                  <a:srgbClr val="111111"/>
                </a:solidFill>
                <a:latin typeface="Georgia" panose="02040502050405020303" pitchFamily="18" charset="0"/>
              </a:rPr>
              <a:t>		Emily Ryo, Gould (2017)</a:t>
            </a:r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 </a:t>
            </a:r>
          </a:p>
          <a:p>
            <a:endParaRPr lang="en-US" dirty="0">
              <a:solidFill>
                <a:srgbClr val="111111"/>
              </a:solidFill>
              <a:latin typeface="Georgia" panose="02040502050405020303" pitchFamily="18" charset="0"/>
            </a:endParaRP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“Missing and Maligned: Exploring Muslim Representation in Media,” Ford Foundation, Stacy Smith (Annenberg), PI</a:t>
            </a:r>
          </a:p>
          <a:p>
            <a:endParaRPr lang="en-US" dirty="0">
              <a:solidFill>
                <a:srgbClr val="111111"/>
              </a:solidFill>
              <a:latin typeface="Georgia" panose="02040502050405020303" pitchFamily="18" charset="0"/>
            </a:endParaRP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“Transpacific Studies: Building the Foundations of an Undisciplined Field of Inquiry,” Luce Foundation, Janet Hoskins (Dornsife), PI </a:t>
            </a:r>
          </a:p>
          <a:p>
            <a:endParaRPr lang="en-US" dirty="0">
              <a:solidFill>
                <a:srgbClr val="111111"/>
              </a:solidFill>
              <a:latin typeface="Georgia" panose="02040502050405020303" pitchFamily="18" charset="0"/>
            </a:endParaRPr>
          </a:p>
          <a:p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Most recent Guggenheim Fellows: Lisa </a:t>
            </a:r>
            <a:r>
              <a:rPr lang="en-US" b="0" i="0" u="none" strike="noStrike" dirty="0" err="1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Pon</a:t>
            </a:r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 (</a:t>
            </a:r>
            <a:r>
              <a:rPr lang="en-US" b="0" i="0" u="none" strike="noStrike" dirty="0" err="1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Dornsife</a:t>
            </a:r>
            <a:r>
              <a:rPr lang="en-US" b="0" i="0" u="none" strike="noStrike" dirty="0">
                <a:solidFill>
                  <a:srgbClr val="111111"/>
                </a:solidFill>
                <a:effectLst/>
                <a:latin typeface="Georgia" panose="02040502050405020303" pitchFamily="18" charset="0"/>
              </a:rPr>
              <a:t>) and Nina Young (Thornton) </a:t>
            </a:r>
          </a:p>
          <a:p>
            <a:endParaRPr lang="en-US" dirty="0">
              <a:solidFill>
                <a:srgbClr val="111111"/>
              </a:solidFill>
              <a:latin typeface="Georgia" panose="0204050205040502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906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66977E-9F83-4D21-8396-1277A23EF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funding sources for Arts and Humanities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702B2-C5B2-9795-AB20-8332E6DB409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228600" indent="0"/>
            <a:endParaRPr lang="en-US" dirty="0">
              <a:solidFill>
                <a:schemeClr val="tx1"/>
              </a:solidFill>
            </a:endParaRPr>
          </a:p>
          <a:p>
            <a:pPr marL="228600" indent="0"/>
            <a:endParaRPr lang="en-US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2BDED2-8917-313C-6EA7-6C2C54232435}"/>
              </a:ext>
            </a:extLst>
          </p:cNvPr>
          <p:cNvSpPr txBox="1"/>
          <p:nvPr/>
        </p:nvSpPr>
        <p:spPr>
          <a:xfrm>
            <a:off x="826936" y="1033670"/>
            <a:ext cx="7710640" cy="2419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Government Agencies (handled through the Office of Research):</a:t>
            </a: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National Endowment for the Arts </a:t>
            </a: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National Endowment for the Humanities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Local Foundations that may support arts activity in the community</a:t>
            </a: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Some require partnership with a local non-profit to apply</a:t>
            </a: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Will require demonstration of impact on community through a series of metrics 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Individual arts and humanities fellowships from a large foundation such as John Simon Guggenheim Foundation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When applying, ensure coordination with your school’s budget office and development staff.  </a:t>
            </a:r>
          </a:p>
        </p:txBody>
      </p:sp>
    </p:spTree>
    <p:extLst>
      <p:ext uri="{BB962C8B-B14F-4D97-AF65-F5344CB8AC3E}">
        <p14:creationId xmlns:p14="http://schemas.microsoft.com/office/powerpoint/2010/main" val="2200490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C17060-F2EC-F4C1-D4C5-E11511E08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FAQs</a:t>
            </a:r>
            <a:endParaRPr lang="en-US" b="1" dirty="0">
              <a:solidFill>
                <a:srgbClr val="3A3838"/>
              </a:solidFill>
            </a:endParaRPr>
          </a:p>
          <a:p>
            <a:endParaRPr lang="en-US" dirty="0"/>
          </a:p>
        </p:txBody>
      </p:sp>
      <p:sp>
        <p:nvSpPr>
          <p:cNvPr id="5" name="Google Shape;260;p32">
            <a:extLst>
              <a:ext uri="{FF2B5EF4-FFF2-40B4-BE49-F238E27FC236}">
                <a16:creationId xmlns:a16="http://schemas.microsoft.com/office/drawing/2014/main" id="{FA12347D-D344-019F-1ED7-A0361D357BD7}"/>
              </a:ext>
            </a:extLst>
          </p:cNvPr>
          <p:cNvSpPr/>
          <p:nvPr/>
        </p:nvSpPr>
        <p:spPr>
          <a:xfrm>
            <a:off x="512066" y="1020976"/>
            <a:ext cx="8310600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should I contact Foundation Relations?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have a question, anticipate submitting a proposal, need help with a proposal, or receive a grant.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I contact a foundation directly about supporting my work?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contact Foundation Relations before initiating contact with a foundation.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should I do if a foundation contacts me?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alert us right away. We will help you navigate USC's internal process and assist with the development of your submission.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received an agreement that needs a signature(s). What do I do?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us know! We will handle the review process for you to obtain the appropriate signature(s).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32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3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>
                <a:solidFill>
                  <a:schemeClr val="accent2"/>
                </a:solidFill>
              </a:rPr>
              <a:t>Summary</a:t>
            </a:r>
            <a:endParaRPr b="1">
              <a:solidFill>
                <a:srgbClr val="3A3838"/>
              </a:solidFill>
            </a:endParaRPr>
          </a:p>
        </p:txBody>
      </p:sp>
      <p:sp>
        <p:nvSpPr>
          <p:cNvPr id="267" name="Google Shape;267;p33"/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8" name="Google Shape;268;p33"/>
          <p:cNvSpPr/>
          <p:nvPr/>
        </p:nvSpPr>
        <p:spPr>
          <a:xfrm>
            <a:off x="503200" y="1110150"/>
            <a:ext cx="7318500" cy="33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Foundations represents an important source of funds for USC research, programs, and initiatives.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USC Foundation Relations officers working with colleagues in Office of Research and DCG are well positioned to help faculty and researchers to submit proposals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Our team will work to identify candidates for prestigious prizes and consulting with faculty leadership in schools to provide feedback about assessment of faculty for research fellowships.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Foundations have become much more selective in their grantmaking to higher education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Increased need to coordinate our activities and outreach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i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For more information:</a:t>
            </a:r>
            <a:endParaRPr i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Dana Irwin, Ph.D., Director of Foundation Relations, University Advancement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danairwi@usc.edu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45552B-D8BC-D13B-1268-B03037D235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92B88-D0E5-8A27-D43D-B46C24F327A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225;p27">
            <a:extLst>
              <a:ext uri="{FF2B5EF4-FFF2-40B4-BE49-F238E27FC236}">
                <a16:creationId xmlns:a16="http://schemas.microsoft.com/office/drawing/2014/main" id="{91F7F1D7-BB56-F5D8-16B4-068B5B3F2994}"/>
              </a:ext>
            </a:extLst>
          </p:cNvPr>
          <p:cNvSpPr txBox="1">
            <a:spLocks/>
          </p:cNvSpPr>
          <p:nvPr/>
        </p:nvSpPr>
        <p:spPr>
          <a:xfrm>
            <a:off x="584202" y="575841"/>
            <a:ext cx="7953374" cy="534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>
                <a:schemeClr val="accent2"/>
              </a:buClr>
            </a:pPr>
            <a:r>
              <a:rPr lang="en-US" b="1">
                <a:solidFill>
                  <a:schemeClr val="accent2"/>
                </a:solidFill>
              </a:rPr>
              <a:t>What are foundations?</a:t>
            </a:r>
            <a:endParaRPr lang="en-US" b="1" dirty="0">
              <a:solidFill>
                <a:srgbClr val="3A3838"/>
              </a:solidFill>
            </a:endParaRPr>
          </a:p>
        </p:txBody>
      </p:sp>
      <p:sp>
        <p:nvSpPr>
          <p:cNvPr id="5" name="Google Shape;226;p27">
            <a:extLst>
              <a:ext uri="{FF2B5EF4-FFF2-40B4-BE49-F238E27FC236}">
                <a16:creationId xmlns:a16="http://schemas.microsoft.com/office/drawing/2014/main" id="{EEB956C0-4629-DBF4-1645-65CFC4EB36DD}"/>
              </a:ext>
            </a:extLst>
          </p:cNvPr>
          <p:cNvSpPr/>
          <p:nvPr/>
        </p:nvSpPr>
        <p:spPr>
          <a:xfrm>
            <a:off x="512066" y="1110076"/>
            <a:ext cx="8310600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Foundations are charitable grantmaking organizations. 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Mission-driven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Strategic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lang="en-US"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Thousands of foundations in the U.S.; ~$1B awarded to grantees in 2023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lang="en-US"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75% of foundation grants awarded to USC support the research enterprise. </a:t>
            </a:r>
          </a:p>
        </p:txBody>
      </p:sp>
    </p:spTree>
    <p:extLst>
      <p:ext uri="{BB962C8B-B14F-4D97-AF65-F5344CB8AC3E}">
        <p14:creationId xmlns:p14="http://schemas.microsoft.com/office/powerpoint/2010/main" val="1590020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>
                <a:solidFill>
                  <a:schemeClr val="accent2"/>
                </a:solidFill>
              </a:rPr>
              <a:t>Trends</a:t>
            </a:r>
            <a:endParaRPr b="1">
              <a:solidFill>
                <a:srgbClr val="3A3838"/>
              </a:solidFill>
            </a:endParaRPr>
          </a:p>
        </p:txBody>
      </p:sp>
      <p:sp>
        <p:nvSpPr>
          <p:cNvPr id="245" name="Google Shape;245;p30"/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6" name="Google Shape;246;p30"/>
          <p:cNvSpPr/>
          <p:nvPr/>
        </p:nvSpPr>
        <p:spPr>
          <a:xfrm>
            <a:off x="503200" y="1110150"/>
            <a:ext cx="7593300" cy="3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⅓ of foundations increased their giving in 2020, but current economic headwinds could reverse those trends in the coming year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New foundations being formed every year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Single point of contact to help navigate a large university; few concurrent grant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Foundation grants are increasingly competitive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Some 7 or 8-figure gifts or grants, but generally 6-figure</a:t>
            </a: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Balancing support for research with implementation programs / initiatives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 2020, over 50% of grant $ went to programs serving the economically disadvantaged, youth and children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Funding for multi-disciplinary approaches to most challenging problems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Include external partner(s)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Clear articulation of impact; maximize “return on investment”</a:t>
            </a: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Multi-university programs and grants</a:t>
            </a:r>
          </a:p>
          <a:p>
            <a:pPr marL="5969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534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>
                <a:solidFill>
                  <a:schemeClr val="accent2"/>
                </a:solidFill>
              </a:rPr>
              <a:t>Organization Structure / Process</a:t>
            </a:r>
            <a:endParaRPr b="1">
              <a:solidFill>
                <a:srgbClr val="3A3838"/>
              </a:solidFill>
            </a:endParaRPr>
          </a:p>
        </p:txBody>
      </p:sp>
      <p:sp>
        <p:nvSpPr>
          <p:cNvPr id="226" name="Google Shape;226;p27"/>
          <p:cNvSpPr/>
          <p:nvPr/>
        </p:nvSpPr>
        <p:spPr>
          <a:xfrm>
            <a:off x="512066" y="1110076"/>
            <a:ext cx="8310600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Foundation Relations is part of USC Advancement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~20 professionals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5 Central and 16 in schools / units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Primary point of contact for cultivation and solicitation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Coordination across USC: All foundations are assigned  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Centrally-managed: largest foundations with interests across the university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Presidential Foundations: Direct engagement(s) with President Folt or university leadership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Institutionally limited submissions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828800" lvl="3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Close coordination with with Office of Research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School-managed: foundations with interests solely related to one school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Close collaboration with Department of Contracts and Grants (DCG)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>
                <a:solidFill>
                  <a:schemeClr val="accent2"/>
                </a:solidFill>
              </a:rPr>
              <a:t>Working with USC Foundation Relations</a:t>
            </a:r>
            <a:endParaRPr b="1">
              <a:solidFill>
                <a:srgbClr val="3A3838"/>
              </a:solidFill>
            </a:endParaRPr>
          </a:p>
        </p:txBody>
      </p:sp>
      <p:sp>
        <p:nvSpPr>
          <p:cNvPr id="232" name="Google Shape;232;p28"/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3" name="Google Shape;233;p28"/>
          <p:cNvSpPr/>
          <p:nvPr/>
        </p:nvSpPr>
        <p:spPr>
          <a:xfrm>
            <a:off x="503200" y="1110150"/>
            <a:ext cx="7593300" cy="3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Coordination across USC is critical and a requirement for many foundations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Salesforce database tracking all interactions, proposals and strategies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Approximately 25 foundations are designated as “Presidential”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Institutionally limited submissions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USC’s Foundation Relations Officers offer significant knowledge on the organizations they are assigned to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Access to tools such as Foundation Directory Online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Knowledge of best practices and approaches for greater success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Connecting internal and external stakeholders and potential collaborators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Cultivation of foundation leaders and program officers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Assist faculty with preparation for meeting(s) with foundation prospect(s)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Strategic positioning of Letter of Intent (LOI) and/or proposal(s)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Engaging and leveraging university’s academic leaders when appropriate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D0437D-EDAC-743B-ECB7-2110E6D41F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What do USC Foundation Relations officers do?</a:t>
            </a:r>
            <a:endParaRPr lang="en-US" b="1" dirty="0">
              <a:solidFill>
                <a:srgbClr val="3A3838"/>
              </a:solidFill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C1A5E-975C-AA7E-7002-B68CDDF2907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 flipV="1">
            <a:off x="593725" y="1100445"/>
            <a:ext cx="7953374" cy="3336644"/>
          </a:xfrm>
        </p:spPr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4" name="Google Shape;238;p29">
            <a:extLst>
              <a:ext uri="{FF2B5EF4-FFF2-40B4-BE49-F238E27FC236}">
                <a16:creationId xmlns:a16="http://schemas.microsoft.com/office/drawing/2014/main" id="{5CA80F44-2485-383A-E4A1-174FC1553DE9}"/>
              </a:ext>
            </a:extLst>
          </p:cNvPr>
          <p:cNvSpPr txBox="1">
            <a:spLocks/>
          </p:cNvSpPr>
          <p:nvPr/>
        </p:nvSpPr>
        <p:spPr>
          <a:xfrm>
            <a:off x="419310" y="1482373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>
                <a:schemeClr val="accent2"/>
              </a:buClr>
            </a:pPr>
            <a:endParaRPr lang="en-US" b="1" dirty="0">
              <a:solidFill>
                <a:srgbClr val="3A3838"/>
              </a:solidFill>
            </a:endParaRPr>
          </a:p>
        </p:txBody>
      </p:sp>
      <p:sp>
        <p:nvSpPr>
          <p:cNvPr id="5" name="Google Shape;239;p29">
            <a:extLst>
              <a:ext uri="{FF2B5EF4-FFF2-40B4-BE49-F238E27FC236}">
                <a16:creationId xmlns:a16="http://schemas.microsoft.com/office/drawing/2014/main" id="{B015F3C8-4DB1-85DF-BE25-E493233EC5BF}"/>
              </a:ext>
            </a:extLst>
          </p:cNvPr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Google Shape;240;p29">
            <a:extLst>
              <a:ext uri="{FF2B5EF4-FFF2-40B4-BE49-F238E27FC236}">
                <a16:creationId xmlns:a16="http://schemas.microsoft.com/office/drawing/2014/main" id="{0744B867-7DEC-01F2-158F-5B8705201BE5}"/>
              </a:ext>
            </a:extLst>
          </p:cNvPr>
          <p:cNvSpPr/>
          <p:nvPr/>
        </p:nvSpPr>
        <p:spPr>
          <a:xfrm>
            <a:off x="503200" y="1110149"/>
            <a:ext cx="7593300" cy="345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</a:t>
            </a:r>
            <a:r>
              <a:rPr lang="en-US" sz="1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identify </a:t>
            </a:r>
            <a:r>
              <a:rPr lang="en-US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foundations with grantmaking programs that align with USC funding needs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4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4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build relationships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with foundation board members and program officers.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</a:t>
            </a:r>
            <a:r>
              <a:rPr lang="en-US" sz="14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disseminate funding opportunity information</a:t>
            </a:r>
            <a:r>
              <a:rPr lang="en-US" sz="14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4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</a:t>
            </a:r>
            <a:r>
              <a:rPr lang="en-US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work with campus leadership and faculty on strategies </a:t>
            </a:r>
            <a:r>
              <a:rPr lang="en-US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tailored to the funder.</a:t>
            </a:r>
            <a:endParaRPr lang="en-US" sz="14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4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help you develop compelling proposal submissions.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82296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Deep-dive proposal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framing/writing/editing</a:t>
            </a:r>
          </a:p>
          <a:p>
            <a:pPr marL="82296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Answer questions about the foundation, submission process, etc.</a:t>
            </a:r>
          </a:p>
          <a:p>
            <a:pPr marL="82296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Budget development</a:t>
            </a:r>
          </a:p>
          <a:p>
            <a:pPr marL="82296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Auxiliary information</a:t>
            </a:r>
          </a:p>
          <a:p>
            <a:pPr marL="82296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Portal submission</a:t>
            </a:r>
          </a:p>
        </p:txBody>
      </p:sp>
    </p:spTree>
    <p:extLst>
      <p:ext uri="{BB962C8B-B14F-4D97-AF65-F5344CB8AC3E}">
        <p14:creationId xmlns:p14="http://schemas.microsoft.com/office/powerpoint/2010/main" val="401920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79DBDC-8E27-9475-823C-3200372A5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Types of Foundations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D6B35-0E42-840C-A467-9A3C7F57E6F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Private foundations: funds come from an individual, a family, a corporation or some combination of related parties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Mellon Foundation 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</a:rPr>
              <a:t>Ford Foundation </a:t>
            </a:r>
            <a:endParaRPr lang="en-US"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Foundations such as Bank of America Charitable Trust, </a:t>
            </a:r>
            <a:r>
              <a:rPr lang="en-US" sz="1600" dirty="0" err="1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Google.org</a:t>
            </a:r>
            <a:endParaRPr lang="en-US"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Public foundations: funds come from multiple unrelated donors; may include individuals, private foundations as well as government grants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Tend to be geographically focused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Generally grants to grassroots organizations, social programs &amp; community engagement initiatives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California Community Foundation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sz="1600" dirty="0" err="1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ClimateWorks</a:t>
            </a: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 Foundation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871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BEA86D-BFAF-60C4-8AED-84579AD4B1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What types of funding opportunities do foundations offer?</a:t>
            </a:r>
            <a:endParaRPr lang="en-US" b="1" dirty="0">
              <a:solidFill>
                <a:srgbClr val="3A3838"/>
              </a:solidFill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A97A6-A6FD-F834-2680-4A6618D30F7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93725" y="959100"/>
            <a:ext cx="7953374" cy="32797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Google Shape;231;p28">
            <a:extLst>
              <a:ext uri="{FF2B5EF4-FFF2-40B4-BE49-F238E27FC236}">
                <a16:creationId xmlns:a16="http://schemas.microsoft.com/office/drawing/2014/main" id="{60E42D41-1C0F-89E0-A41C-75BE02A06DD5}"/>
              </a:ext>
            </a:extLst>
          </p:cNvPr>
          <p:cNvSpPr txBox="1">
            <a:spLocks/>
          </p:cNvSpPr>
          <p:nvPr/>
        </p:nvSpPr>
        <p:spPr>
          <a:xfrm>
            <a:off x="231933" y="1894976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>
                <a:schemeClr val="accent2"/>
              </a:buClr>
            </a:pPr>
            <a:endParaRPr lang="en-US" b="1" dirty="0">
              <a:solidFill>
                <a:srgbClr val="3A3838"/>
              </a:solidFill>
            </a:endParaRPr>
          </a:p>
        </p:txBody>
      </p:sp>
      <p:sp>
        <p:nvSpPr>
          <p:cNvPr id="5" name="Google Shape;232;p28">
            <a:extLst>
              <a:ext uri="{FF2B5EF4-FFF2-40B4-BE49-F238E27FC236}">
                <a16:creationId xmlns:a16="http://schemas.microsoft.com/office/drawing/2014/main" id="{B5DB7876-35C9-5BBB-8500-361482510EAD}"/>
              </a:ext>
            </a:extLst>
          </p:cNvPr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Google Shape;233;p28">
            <a:extLst>
              <a:ext uri="{FF2B5EF4-FFF2-40B4-BE49-F238E27FC236}">
                <a16:creationId xmlns:a16="http://schemas.microsoft.com/office/drawing/2014/main" id="{D0DC5CEC-1C63-7E8C-CDEC-FCF678BA63BC}"/>
              </a:ext>
            </a:extLst>
          </p:cNvPr>
          <p:cNvSpPr/>
          <p:nvPr/>
        </p:nvSpPr>
        <p:spPr>
          <a:xfrm>
            <a:off x="503200" y="1110150"/>
            <a:ext cx="7593300" cy="3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u="sng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Request for Proposals (RFP):</a:t>
            </a:r>
            <a:r>
              <a:rPr lang="en-US" sz="16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Communicated to faculty and leadership via School-based bulletins and, where appropriate, directly by Foundation Relations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u="sng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Limited submission</a:t>
            </a:r>
            <a:r>
              <a:rPr lang="en-US" sz="16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USC may submit a limited number of proposals</a:t>
            </a:r>
          </a:p>
          <a:p>
            <a:pPr marL="822960" lvl="5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Opportunities posted </a:t>
            </a:r>
            <a:r>
              <a:rPr lang="en-US" sz="16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the Office of Research website</a:t>
            </a:r>
          </a:p>
          <a:p>
            <a:pPr marL="82296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PI(s) selected by committee through an internal pre-proposal process </a:t>
            </a:r>
          </a:p>
          <a:p>
            <a:pPr marL="822960" lvl="3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Foundation Relations supports selected PI(s) and department chair(s)</a:t>
            </a:r>
          </a:p>
          <a:p>
            <a:pPr marL="480060" lvl="3">
              <a:lnSpc>
                <a:spcPct val="107000"/>
              </a:lnSpc>
            </a:pPr>
            <a:endParaRPr lang="en-US" sz="16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u="sng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Invitation to submit</a:t>
            </a:r>
            <a:r>
              <a:rPr lang="en-US" sz="16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Foundation Relations cultivates a relationship with the foundation that can lead to a proposal invitation. 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endParaRPr lang="en-US" sz="11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3455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B0EE09-A648-7934-4946-47CF4D9F7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Centrally Managed Arts and Humanities Foundations (Ex.)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3364A-4F61-1BA3-8C00-5619E70386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555832" y="959101"/>
            <a:ext cx="7953374" cy="141344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849893A-30DC-697D-AA38-EF2F336E1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85501"/>
              </p:ext>
            </p:extLst>
          </p:nvPr>
        </p:nvGraphicFramePr>
        <p:xfrm>
          <a:off x="286246" y="1342361"/>
          <a:ext cx="8738484" cy="3438990"/>
        </p:xfrm>
        <a:graphic>
          <a:graphicData uri="http://schemas.openxmlformats.org/drawingml/2006/table">
            <a:tbl>
              <a:tblPr firstRow="1" bandRow="1">
                <a:tableStyleId>{4596833C-A619-43FF-802E-8174D426C66B}</a:tableStyleId>
              </a:tblPr>
              <a:tblGrid>
                <a:gridCol w="2912828">
                  <a:extLst>
                    <a:ext uri="{9D8B030D-6E8A-4147-A177-3AD203B41FA5}">
                      <a16:colId xmlns:a16="http://schemas.microsoft.com/office/drawing/2014/main" val="666466241"/>
                    </a:ext>
                  </a:extLst>
                </a:gridCol>
                <a:gridCol w="2912828">
                  <a:extLst>
                    <a:ext uri="{9D8B030D-6E8A-4147-A177-3AD203B41FA5}">
                      <a16:colId xmlns:a16="http://schemas.microsoft.com/office/drawing/2014/main" val="36065226"/>
                    </a:ext>
                  </a:extLst>
                </a:gridCol>
                <a:gridCol w="2912828">
                  <a:extLst>
                    <a:ext uri="{9D8B030D-6E8A-4147-A177-3AD203B41FA5}">
                      <a16:colId xmlns:a16="http://schemas.microsoft.com/office/drawing/2014/main" val="4101867660"/>
                    </a:ext>
                  </a:extLst>
                </a:gridCol>
              </a:tblGrid>
              <a:tr h="658650">
                <a:tc>
                  <a:txBody>
                    <a:bodyPr/>
                    <a:lstStyle/>
                    <a:p>
                      <a:r>
                        <a:rPr lang="en-US" b="1" dirty="0"/>
                        <a:t>Foundation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Program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Grant ($)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709729"/>
                  </a:ext>
                </a:extLst>
              </a:tr>
              <a:tr h="658650">
                <a:tc>
                  <a:txBody>
                    <a:bodyPr/>
                    <a:lstStyle/>
                    <a:p>
                      <a:r>
                        <a:rPr lang="en-US" dirty="0"/>
                        <a:t>Mellon Foundation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Higher learning, Arts and Culture, Humanities in Place, Public 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$100k-$1million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813609"/>
                  </a:ext>
                </a:extLst>
              </a:tr>
              <a:tr h="658650">
                <a:tc>
                  <a:txBody>
                    <a:bodyPr/>
                    <a:lstStyle/>
                    <a:p>
                      <a:r>
                        <a:rPr lang="en-US" dirty="0"/>
                        <a:t>Ford Foundation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Creativity and Free Expression;  Gender, Racial and ethnic Justice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$100k-$1million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28091"/>
                  </a:ext>
                </a:extLst>
              </a:tr>
              <a:tr h="658650">
                <a:tc>
                  <a:txBody>
                    <a:bodyPr/>
                    <a:lstStyle/>
                    <a:p>
                      <a:r>
                        <a:rPr lang="en-US" dirty="0"/>
                        <a:t>Carnegie Corporation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Fellowship Program (at both junior and senior level)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$100k-$500k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871094"/>
                  </a:ext>
                </a:extLst>
              </a:tr>
              <a:tr h="658650">
                <a:tc>
                  <a:txBody>
                    <a:bodyPr/>
                    <a:lstStyle/>
                    <a:p>
                      <a:r>
                        <a:rPr lang="en-US" dirty="0"/>
                        <a:t>Luce Foundation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Program areas devoted to women in STEM, Asian culture and languages, Indigenous 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$100k-$500k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4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311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4B5050"/>
      </a:accent1>
      <a:accent2>
        <a:srgbClr val="991B1E"/>
      </a:accent2>
      <a:accent3>
        <a:srgbClr val="6E7378"/>
      </a:accent3>
      <a:accent4>
        <a:srgbClr val="91969B"/>
      </a:accent4>
      <a:accent5>
        <a:srgbClr val="AAAFB4"/>
      </a:accent5>
      <a:accent6>
        <a:srgbClr val="DCE1E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4052</TotalTime>
  <Words>1203</Words>
  <Application>Microsoft Macintosh PowerPoint</Application>
  <PresentationFormat>On-screen Show (16:9)</PresentationFormat>
  <Paragraphs>149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Lato</vt:lpstr>
      <vt:lpstr>Georgia</vt:lpstr>
      <vt:lpstr>Calibri</vt:lpstr>
      <vt:lpstr>Lato Black</vt:lpstr>
      <vt:lpstr>Courier New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Dana Drew Irwin</cp:lastModifiedBy>
  <cp:revision>21</cp:revision>
  <dcterms:modified xsi:type="dcterms:W3CDTF">2024-11-15T20:15:45Z</dcterms:modified>
</cp:coreProperties>
</file>